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handoutMasterIdLst>
    <p:handoutMasterId r:id="rId46"/>
  </p:handoutMasterIdLst>
  <p:sldIdLst>
    <p:sldId id="256" r:id="rId2"/>
    <p:sldId id="262" r:id="rId3"/>
    <p:sldId id="257" r:id="rId4"/>
    <p:sldId id="258" r:id="rId5"/>
    <p:sldId id="286" r:id="rId6"/>
    <p:sldId id="259" r:id="rId7"/>
    <p:sldId id="294" r:id="rId8"/>
    <p:sldId id="295" r:id="rId9"/>
    <p:sldId id="260" r:id="rId10"/>
    <p:sldId id="261" r:id="rId11"/>
    <p:sldId id="296" r:id="rId12"/>
    <p:sldId id="264" r:id="rId13"/>
    <p:sldId id="283" r:id="rId14"/>
    <p:sldId id="281" r:id="rId15"/>
    <p:sldId id="284" r:id="rId16"/>
    <p:sldId id="268" r:id="rId17"/>
    <p:sldId id="269" r:id="rId18"/>
    <p:sldId id="270" r:id="rId19"/>
    <p:sldId id="277" r:id="rId20"/>
    <p:sldId id="278" r:id="rId21"/>
    <p:sldId id="280" r:id="rId22"/>
    <p:sldId id="272" r:id="rId23"/>
    <p:sldId id="273" r:id="rId24"/>
    <p:sldId id="275" r:id="rId25"/>
    <p:sldId id="274" r:id="rId26"/>
    <p:sldId id="279" r:id="rId27"/>
    <p:sldId id="276" r:id="rId28"/>
    <p:sldId id="302" r:id="rId29"/>
    <p:sldId id="303" r:id="rId30"/>
    <p:sldId id="301" r:id="rId31"/>
    <p:sldId id="300" r:id="rId32"/>
    <p:sldId id="285" r:id="rId33"/>
    <p:sldId id="287" r:id="rId34"/>
    <p:sldId id="288" r:id="rId35"/>
    <p:sldId id="290" r:id="rId36"/>
    <p:sldId id="289" r:id="rId37"/>
    <p:sldId id="299" r:id="rId38"/>
    <p:sldId id="297" r:id="rId39"/>
    <p:sldId id="292" r:id="rId40"/>
    <p:sldId id="293" r:id="rId41"/>
    <p:sldId id="265" r:id="rId42"/>
    <p:sldId id="291" r:id="rId43"/>
    <p:sldId id="26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5984" autoAdjust="0"/>
    <p:restoredTop sz="94660"/>
  </p:normalViewPr>
  <p:slideViewPr>
    <p:cSldViewPr>
      <p:cViewPr varScale="1">
        <p:scale>
          <a:sx n="86" d="100"/>
          <a:sy n="86" d="100"/>
        </p:scale>
        <p:origin x="-402" y="-96"/>
      </p:cViewPr>
      <p:guideLst>
        <p:guide orient="horz" pos="2160"/>
        <p:guide pos="2880"/>
      </p:guideLst>
    </p:cSldViewPr>
  </p:slideViewPr>
  <p:notesTextViewPr>
    <p:cViewPr>
      <p:scale>
        <a:sx n="100" d="100"/>
        <a:sy n="100" d="100"/>
      </p:scale>
      <p:origin x="0" y="36"/>
    </p:cViewPr>
  </p:notesTextViewPr>
  <p:sorterViewPr>
    <p:cViewPr>
      <p:scale>
        <a:sx n="100" d="100"/>
        <a:sy n="100"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4FE52C-5DDD-47ED-A11A-12006E7F53A4}" type="datetimeFigureOut">
              <a:rPr lang="en-US" smtClean="0"/>
              <a:pPr/>
              <a:t>2/20/2010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56A3C5-46C8-4329-AF7D-A208D17176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4BEA9-9BE1-4D84-9A77-BB949310854C}" type="datetimeFigureOut">
              <a:rPr lang="en-US" smtClean="0"/>
              <a:pPr/>
              <a:t>2/20/2010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B7572-55E1-44EC-83B1-8054139017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43BD88-929A-4DEB-AC07-A9B46EE3EF0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43BD88-929A-4DEB-AC07-A9B46EE3EF0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BC336-F647-4DCB-898E-E8EFB1F4371A}" type="slidenum">
              <a:rPr lang="en-US"/>
              <a:pPr/>
              <a:t>14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Divided (60%) or United (40%)polygyny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43BD88-929A-4DEB-AC07-A9B46EE3EF0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F317F2-223A-4537-AA55-A3893AF64C6B}" type="slidenum">
              <a:rPr lang="en-US" smtClean="0"/>
              <a:pPr/>
              <a:t>16</a:t>
            </a:fld>
            <a:endParaRPr lang="en-US"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B03C782-2B63-4838-9AA5-119B8FFE9332}" type="slidenum">
              <a:rPr lang="en-US" smtClean="0"/>
              <a:pPr/>
              <a:t>17</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3922844-6B89-48C2-A690-6D0605AE0700}" type="slidenum">
              <a:rPr lang="en-US" smtClean="0"/>
              <a:pPr/>
              <a:t>18</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3292640-F6B1-4042-BBF1-08EC9FF95B3F}" type="slidenum">
              <a:rPr lang="en-US" smtClean="0"/>
              <a:pPr/>
              <a:t>19</a:t>
            </a:fld>
            <a:endParaRPr lang="en-US"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596F16A-6122-49AA-BC1B-1FEDC86C81BE}" type="slidenum">
              <a:rPr lang="en-US" smtClean="0"/>
              <a:pPr/>
              <a:t>20</a:t>
            </a:fld>
            <a:endParaRPr lang="en-US" smtClean="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43BD88-929A-4DEB-AC07-A9B46EE3EF0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8E8C117-D878-469E-A87C-078722130063}" type="slidenum">
              <a:rPr lang="en-US" smtClean="0"/>
              <a:pPr/>
              <a:t>22</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2B586CB-8085-4ACB-AC60-17BF93A05990}" type="slidenum">
              <a:rPr lang="en-US" smtClean="0"/>
              <a:pPr/>
              <a:t>23</a:t>
            </a:fld>
            <a:endParaRPr lang="en-US"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11446E9-4829-45C5-ACFA-53B8C49DBD01}" type="slidenum">
              <a:rPr lang="en-US" smtClean="0"/>
              <a:pPr/>
              <a:t>24</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49B09F4-1225-4EED-B39D-4D85CBF3D78B}" type="slidenum">
              <a:rPr lang="en-US" smtClean="0"/>
              <a:pPr/>
              <a:t>25</a:t>
            </a:fld>
            <a:endParaRPr lang="en-US"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1552A60-FBBE-4A99-91BD-14C7FBFA8216}" type="slidenum">
              <a:rPr lang="en-US" smtClean="0"/>
              <a:pPr/>
              <a:t>26</a:t>
            </a:fld>
            <a:endParaRPr lang="en-US"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0824E3A-C1B2-451E-894E-1439173C3A9D}" type="slidenum">
              <a:rPr lang="en-US" smtClean="0"/>
              <a:pPr/>
              <a:t>27</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nearly half of our respondents (49%) and the majority of females (59%) contend that there are no acceptable reasons for cheating, males have many sex-seeking reasons to justify cheating.  Younger respondents expect more sexually from their marriages than do older ones.  Over half of those 24-35 and 61% of those 18-23 do not believe that there are any acceptable reasons to cheat.  Over half of males and those 46-55 consider a sexless marriage/relationship to be a reasonable condition for cheating.  Over a third of males and those 46-55 (baby boomers) consider the pursuit of sexual activities a partner won’t provide and a spouse’s inability to have sex due to medical reasons to be acceptable reasons to cheat.</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What we see here is that those with cheating experience are more likely to espouse justifications for cheating.   Combo males’ reasoning is slightly more robust than potential males’ reasoning for conditions under which cheating ought to be acceptable.  Likewise combo females’ reasoning is just slightly more affirmative about cheating than that of potential females.</a:t>
            </a:r>
          </a:p>
          <a:p>
            <a:endParaRPr lang="en-US" dirty="0"/>
          </a:p>
        </p:txBody>
      </p:sp>
      <p:sp>
        <p:nvSpPr>
          <p:cNvPr id="4" name="Slide Number Placeholder 3"/>
          <p:cNvSpPr>
            <a:spLocks noGrp="1"/>
          </p:cNvSpPr>
          <p:nvPr>
            <p:ph type="sldNum" sz="quarter" idx="10"/>
          </p:nvPr>
        </p:nvSpPr>
        <p:spPr/>
        <p:txBody>
          <a:bodyPr/>
          <a:lstStyle/>
          <a:p>
            <a:fld id="{FD9B7572-55E1-44EC-83B1-80541390170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ED9C03B-A2EA-4ECE-A734-D851B5EF1825}" type="slidenum">
              <a:rPr lang="en-US" smtClean="0"/>
              <a:pPr/>
              <a:t>32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3E49800-6E50-4AA2-932B-224BCE785CF9}"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Children of baby boomers – born near the peak of the sexual revolution  (1970s)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A861E1E-1365-483F-9C39-C2968DE3A793}"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E390AA9-AEC1-4E3A-AC7D-F8509AA0E6C0}" type="slidenum">
              <a:rPr lang="en-US" smtClean="0"/>
              <a:pPr/>
              <a:t>35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7390597-D2A9-4093-A470-F07495F27324}"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382ED-1284-4E65-A8BB-B8FECF69CD6E}" type="slidenum">
              <a:rPr lang="en-US"/>
              <a:pPr/>
              <a:t>37</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74.1% of females bisexual</a:t>
            </a:r>
          </a:p>
          <a:p>
            <a:r>
              <a:rPr lang="en-US"/>
              <a:t>62.5% of males heterosexual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94FA7-D1C4-458A-BA06-BA5B4F6F7762}" type="slidenum">
              <a:rPr lang="en-US"/>
              <a:pPr/>
              <a:t>38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Poly females most likely to consider themselves Kinsey twos while poly males mostly likely to see themselves as Kinsey ones.  Meanwhile, swinger males are most likely to claim they are zeros and swinger women equally distribute between ones and twos.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22672AF-2EF8-47C5-8E13-73E512C02DD0}" type="slidenum">
              <a:rPr lang="en-US" smtClean="0"/>
              <a:pPr/>
              <a:t>39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In</a:t>
            </a:r>
            <a:r>
              <a:rPr lang="en-US" baseline="0" dirty="0" smtClean="0"/>
              <a:t> America when one is single and dating it is considered acceptable to have multiple partners as long as one’s ultimate intentions are to  pick one single partner (for life).</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D848430-916E-4569-A567-B60CD32AF110}" type="slidenum">
              <a:rPr lang="en-US" smtClean="0"/>
              <a:pPr/>
              <a:t>40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74D54A4-9311-4E21-BF0F-DD9704A96E3A}"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Lifetime range 0-4,327  (average 64; median 21.5; mode 20)</a:t>
            </a:r>
          </a:p>
          <a:p>
            <a:pPr eaLnBrk="1" hangingPunct="1"/>
            <a:r>
              <a:rPr lang="en-US" smtClean="0"/>
              <a:t>Last year range 0-200  (average 4.9; median 3; mode 2)</a:t>
            </a:r>
          </a:p>
          <a:p>
            <a:pPr eaLnBrk="1" hangingPunct="1"/>
            <a:r>
              <a:rPr lang="en-US" smtClean="0"/>
              <a:t>Current range 0-20    (average 2.4; 2 median; 2 mode)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6DCDDA2-CBAD-4134-BDDC-3E70389AE933}" type="slidenum">
              <a:rPr lang="en-US" smtClean="0"/>
              <a:pPr/>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74CC05B-DD6A-43A7-A78D-EB8B9BD46A19}" type="slidenum">
              <a:rPr lang="en-US" smtClean="0"/>
              <a:pPr/>
              <a:t>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3619C54-FFC6-462C-8793-6A26361B3131}" type="slidenum">
              <a:rPr lang="en-US" smtClean="0"/>
              <a:pPr/>
              <a:t>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B7572-55E1-44EC-83B1-80541390170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E6900C-C5D5-4FEC-A963-DD018845E8DF}" type="datetimeFigureOut">
              <a:rPr lang="en-US" smtClean="0"/>
              <a:pPr/>
              <a:t>2/20/2010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0693E32-04EE-4F1D-8282-CF5A4F708E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6900C-C5D5-4FEC-A963-DD018845E8DF}" type="datetimeFigureOut">
              <a:rPr lang="en-US" smtClean="0"/>
              <a:pPr/>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6900C-C5D5-4FEC-A963-DD018845E8DF}" type="datetimeFigureOut">
              <a:rPr lang="en-US" smtClean="0"/>
              <a:pPr/>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6900C-C5D5-4FEC-A963-DD018845E8DF}" type="datetimeFigureOut">
              <a:rPr lang="en-US" smtClean="0"/>
              <a:pPr/>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E6900C-C5D5-4FEC-A963-DD018845E8DF}" type="datetimeFigureOut">
              <a:rPr lang="en-US" smtClean="0"/>
              <a:pPr/>
              <a:t>2/20/2010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93E32-04EE-4F1D-8282-CF5A4F708E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E6900C-C5D5-4FEC-A963-DD018845E8DF}" type="datetimeFigureOut">
              <a:rPr lang="en-US" smtClean="0"/>
              <a:pPr/>
              <a:t>2/20/2010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E6900C-C5D5-4FEC-A963-DD018845E8DF}" type="datetimeFigureOut">
              <a:rPr lang="en-US" smtClean="0"/>
              <a:pPr/>
              <a:t>2/20/2010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E6900C-C5D5-4FEC-A963-DD018845E8DF}" type="datetimeFigureOut">
              <a:rPr lang="en-US" smtClean="0"/>
              <a:pPr/>
              <a:t>2/20/2010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6900C-C5D5-4FEC-A963-DD018845E8DF}" type="datetimeFigureOut">
              <a:rPr lang="en-US" smtClean="0"/>
              <a:pPr/>
              <a:t>2/20/2010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E6900C-C5D5-4FEC-A963-DD018845E8DF}" type="datetimeFigureOut">
              <a:rPr lang="en-US" smtClean="0"/>
              <a:pPr/>
              <a:t>2/20/2010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93E32-04EE-4F1D-8282-CF5A4F708E1E}" type="slidenum">
              <a:rPr lang="en-US" smtClean="0"/>
              <a:pPr/>
              <a:t>‹#›</a:t>
            </a:fld>
            <a:endParaRPr lang="en-US"/>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E6900C-C5D5-4FEC-A963-DD018845E8DF}" type="datetimeFigureOut">
              <a:rPr lang="en-US" smtClean="0"/>
              <a:pPr/>
              <a:t>2/20/2010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0693E32-04EE-4F1D-8282-CF5A4F708E1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E6900C-C5D5-4FEC-A963-DD018845E8DF}" type="datetimeFigureOut">
              <a:rPr lang="en-US" smtClean="0"/>
              <a:pPr/>
              <a:t>2/20/2010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693E32-04EE-4F1D-8282-CF5A4F708E1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strips dir="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7.xls"/></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Lucida Sans" pitchFamily="34" charset="0"/>
                <a:cs typeface="Aharoni" pitchFamily="2" charset="-79"/>
              </a:rPr>
              <a:t>Polyamory and Identity</a:t>
            </a:r>
            <a:endParaRPr lang="en-US" sz="4800" b="1" dirty="0">
              <a:latin typeface="Lucida Sans" pitchFamily="34" charset="0"/>
              <a:cs typeface="Aharoni" pitchFamily="2" charset="-79"/>
            </a:endParaRPr>
          </a:p>
        </p:txBody>
      </p:sp>
      <p:sp>
        <p:nvSpPr>
          <p:cNvPr id="3" name="Subtitle 2"/>
          <p:cNvSpPr>
            <a:spLocks noGrp="1"/>
          </p:cNvSpPr>
          <p:nvPr>
            <p:ph type="subTitle" idx="1"/>
          </p:nvPr>
        </p:nvSpPr>
        <p:spPr/>
        <p:txBody>
          <a:bodyPr>
            <a:normAutofit/>
          </a:bodyPr>
          <a:lstStyle/>
          <a:p>
            <a:r>
              <a:rPr lang="en-US" dirty="0" err="1" smtClean="0"/>
              <a:t>Leanna</a:t>
            </a:r>
            <a:r>
              <a:rPr lang="en-US" dirty="0" smtClean="0"/>
              <a:t> Wolfe, Ph.D.</a:t>
            </a:r>
          </a:p>
          <a:p>
            <a:r>
              <a:rPr lang="en-US" sz="2000" dirty="0" smtClean="0"/>
              <a:t>Presented to </a:t>
            </a:r>
            <a:r>
              <a:rPr lang="en-US" sz="2000" dirty="0" err="1" smtClean="0"/>
              <a:t>PolyLiving</a:t>
            </a:r>
            <a:r>
              <a:rPr lang="en-US" sz="2000" dirty="0" smtClean="0"/>
              <a:t> 2010</a:t>
            </a:r>
          </a:p>
          <a:p>
            <a:r>
              <a:rPr lang="en-US" sz="2000" dirty="0" smtClean="0"/>
              <a:t>February 20, 2010</a:t>
            </a:r>
          </a:p>
          <a:p>
            <a:r>
              <a:rPr lang="en-US" sz="2000" dirty="0" smtClean="0"/>
              <a:t>Philadelphia, PA</a:t>
            </a:r>
            <a:endParaRPr lang="en-US" sz="2000" dirty="0"/>
          </a:p>
        </p:txBody>
      </p:sp>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239000" cy="1143000"/>
          </a:xfrm>
        </p:spPr>
        <p:txBody>
          <a:bodyPr/>
          <a:lstStyle/>
          <a:p>
            <a:r>
              <a:rPr lang="en-US" b="1" dirty="0" smtClean="0">
                <a:latin typeface="Lucida Sans" pitchFamily="34" charset="0"/>
              </a:rPr>
              <a:t>The Real Poly Lessons </a:t>
            </a:r>
            <a:endParaRPr lang="en-US" b="1" dirty="0">
              <a:latin typeface="Lucida Sans" pitchFamily="34" charset="0"/>
            </a:endParaRPr>
          </a:p>
        </p:txBody>
      </p:sp>
      <p:sp>
        <p:nvSpPr>
          <p:cNvPr id="3" name="Content Placeholder 2"/>
          <p:cNvSpPr>
            <a:spLocks noGrp="1"/>
          </p:cNvSpPr>
          <p:nvPr>
            <p:ph idx="1"/>
          </p:nvPr>
        </p:nvSpPr>
        <p:spPr/>
        <p:txBody>
          <a:bodyPr/>
          <a:lstStyle/>
          <a:p>
            <a:r>
              <a:rPr lang="en-US" dirty="0" smtClean="0"/>
              <a:t>Boundaries</a:t>
            </a:r>
          </a:p>
          <a:p>
            <a:pPr lvl="1"/>
            <a:r>
              <a:rPr lang="en-US" dirty="0" smtClean="0"/>
              <a:t>Respect partners’ needs to be connected to others</a:t>
            </a:r>
          </a:p>
          <a:p>
            <a:pPr lvl="1"/>
            <a:r>
              <a:rPr lang="en-US" dirty="0" smtClean="0"/>
              <a:t>High intensity communication</a:t>
            </a:r>
          </a:p>
          <a:p>
            <a:r>
              <a:rPr lang="en-US" dirty="0" smtClean="0"/>
              <a:t>Dark Night of the Soul Journey</a:t>
            </a:r>
          </a:p>
          <a:p>
            <a:pPr lvl="1"/>
            <a:r>
              <a:rPr lang="en-US" dirty="0" smtClean="0"/>
              <a:t>Learning to be alone </a:t>
            </a:r>
          </a:p>
          <a:p>
            <a:pPr lvl="1"/>
            <a:r>
              <a:rPr lang="en-US" dirty="0" smtClean="0"/>
              <a:t>Self-nurturing</a:t>
            </a:r>
          </a:p>
          <a:p>
            <a:pPr lvl="1"/>
            <a:r>
              <a:rPr lang="en-US" dirty="0" smtClean="0"/>
              <a:t>Positive self identity independent from presence/absence of lovers/partners</a:t>
            </a:r>
          </a:p>
          <a:p>
            <a:pPr lvl="1"/>
            <a:r>
              <a:rPr lang="en-US" dirty="0" smtClean="0"/>
              <a:t>Release the desire to control others</a:t>
            </a:r>
            <a:endParaRPr lang="en-US" dirty="0"/>
          </a:p>
        </p:txBody>
      </p:sp>
    </p:spTree>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990600"/>
            <a:ext cx="7772400" cy="1370920"/>
          </a:xfrm>
          <a:effectLst>
            <a:outerShdw dist="107763" dir="8100000" algn="ctr" rotWithShape="0">
              <a:schemeClr val="bg2"/>
            </a:outerShdw>
          </a:effectLst>
        </p:spPr>
        <p:txBody>
          <a:bodyPr>
            <a:normAutofit fontScale="90000"/>
          </a:bodyPr>
          <a:lstStyle/>
          <a:p>
            <a:pPr algn="ctr"/>
            <a:r>
              <a:rPr lang="en-US" b="1" dirty="0" smtClean="0">
                <a:latin typeface="Lucida Sans" pitchFamily="34" charset="0"/>
              </a:rPr>
              <a:t>Jealousy and Polygyny</a:t>
            </a:r>
            <a:r>
              <a:rPr lang="en-US" dirty="0" smtClean="0">
                <a:latin typeface="Lucida Sans" pitchFamily="34" charset="0"/>
              </a:rPr>
              <a:t/>
            </a:r>
            <a:br>
              <a:rPr lang="en-US" dirty="0" smtClean="0">
                <a:latin typeface="Lucida Sans" pitchFamily="34" charset="0"/>
              </a:rPr>
            </a:br>
            <a:r>
              <a:rPr lang="en-US" dirty="0" smtClean="0">
                <a:latin typeface="Lucida Sans" pitchFamily="34" charset="0"/>
              </a:rPr>
              <a:t>(</a:t>
            </a:r>
            <a:r>
              <a:rPr lang="en-US" sz="3100" dirty="0" smtClean="0">
                <a:latin typeface="Lucida Sans" pitchFamily="34" charset="0"/>
              </a:rPr>
              <a:t>African Research)</a:t>
            </a:r>
            <a:endParaRPr lang="en-US" sz="3100" dirty="0">
              <a:latin typeface="Lucida Sans" pitchFamily="34" charset="0"/>
            </a:endParaRPr>
          </a:p>
        </p:txBody>
      </p:sp>
      <p:sp>
        <p:nvSpPr>
          <p:cNvPr id="55299" name="Rectangle 3"/>
          <p:cNvSpPr>
            <a:spLocks noGrp="1" noChangeArrowheads="1"/>
          </p:cNvSpPr>
          <p:nvPr>
            <p:ph type="body" idx="1"/>
          </p:nvPr>
        </p:nvSpPr>
        <p:spPr>
          <a:xfrm>
            <a:off x="685800" y="2743200"/>
            <a:ext cx="7772400" cy="3199719"/>
          </a:xfrm>
        </p:spPr>
        <p:txBody>
          <a:bodyPr/>
          <a:lstStyle/>
          <a:p>
            <a:r>
              <a:rPr lang="en-US" dirty="0"/>
              <a:t>Occurs when resources can be divided unevenly</a:t>
            </a:r>
          </a:p>
          <a:p>
            <a:r>
              <a:rPr lang="en-US" dirty="0"/>
              <a:t>Can happen when visiting times are unequal</a:t>
            </a:r>
          </a:p>
          <a:p>
            <a:r>
              <a:rPr lang="en-US" dirty="0"/>
              <a:t>Can arise when favoritism is suspected</a:t>
            </a:r>
          </a:p>
          <a:p>
            <a:r>
              <a:rPr lang="en-US" dirty="0"/>
              <a:t>Can occur when it is not chosen by the wives</a:t>
            </a:r>
          </a:p>
          <a:p>
            <a:pPr lvl="1"/>
            <a:r>
              <a:rPr lang="en-US" dirty="0"/>
              <a:t>switching from monogamy to polygyny</a:t>
            </a:r>
          </a:p>
          <a:p>
            <a:pPr lvl="1"/>
            <a:r>
              <a:rPr lang="en-US" dirty="0"/>
              <a:t>co-wives that don’t get along</a:t>
            </a:r>
          </a:p>
        </p:txBody>
      </p:sp>
    </p:spTree>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3581400" cy="1143000"/>
          </a:xfrm>
        </p:spPr>
        <p:txBody>
          <a:bodyPr/>
          <a:lstStyle/>
          <a:p>
            <a:r>
              <a:rPr lang="en-US" b="1" dirty="0" smtClean="0">
                <a:latin typeface="Lucida Sans" pitchFamily="34" charset="0"/>
              </a:rPr>
              <a:t>Favoritism</a:t>
            </a:r>
            <a:endParaRPr lang="en-US" b="1" dirty="0">
              <a:latin typeface="Lucida Sans" pitchFamily="34" charset="0"/>
            </a:endParaRPr>
          </a:p>
        </p:txBody>
      </p:sp>
      <p:sp>
        <p:nvSpPr>
          <p:cNvPr id="3" name="Content Placeholder 2"/>
          <p:cNvSpPr>
            <a:spLocks noGrp="1"/>
          </p:cNvSpPr>
          <p:nvPr>
            <p:ph idx="1"/>
          </p:nvPr>
        </p:nvSpPr>
        <p:spPr/>
        <p:txBody>
          <a:bodyPr>
            <a:normAutofit/>
          </a:bodyPr>
          <a:lstStyle/>
          <a:p>
            <a:r>
              <a:rPr lang="en-US" dirty="0" smtClean="0"/>
              <a:t>Whoever is New is Typically Favorite</a:t>
            </a:r>
          </a:p>
          <a:p>
            <a:pPr lvl="1"/>
            <a:r>
              <a:rPr lang="en-US" dirty="0" smtClean="0"/>
              <a:t>The Brain Chemistry of NRE</a:t>
            </a:r>
          </a:p>
          <a:p>
            <a:pPr lvl="2"/>
            <a:r>
              <a:rPr lang="en-US" dirty="0" smtClean="0"/>
              <a:t>High Dopamine</a:t>
            </a:r>
          </a:p>
          <a:p>
            <a:pPr lvl="2"/>
            <a:r>
              <a:rPr lang="en-US" dirty="0" smtClean="0"/>
              <a:t>High </a:t>
            </a:r>
            <a:r>
              <a:rPr lang="en-US" dirty="0" err="1" smtClean="0"/>
              <a:t>Norepinephrine</a:t>
            </a:r>
            <a:endParaRPr lang="en-US" dirty="0" smtClean="0"/>
          </a:p>
          <a:p>
            <a:r>
              <a:rPr lang="en-US" dirty="0" smtClean="0"/>
              <a:t>How it’s Managed in Africa</a:t>
            </a:r>
          </a:p>
          <a:p>
            <a:pPr lvl="1"/>
            <a:r>
              <a:rPr lang="en-US" dirty="0" smtClean="0"/>
              <a:t>Every wife has a status</a:t>
            </a:r>
          </a:p>
          <a:p>
            <a:r>
              <a:rPr lang="en-US" dirty="0" smtClean="0"/>
              <a:t>How Polygamous FLDS Mormons Manage It</a:t>
            </a:r>
          </a:p>
          <a:p>
            <a:pPr lvl="1"/>
            <a:r>
              <a:rPr lang="en-US" dirty="0" smtClean="0"/>
              <a:t>Wives will marry into a new marriage to become the favorite</a:t>
            </a:r>
            <a:endParaRPr lang="en-US" dirty="0"/>
          </a:p>
        </p:txBody>
      </p:sp>
    </p:spTree>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295400"/>
            <a:ext cx="8229600" cy="1143000"/>
          </a:xfrm>
        </p:spPr>
        <p:txBody>
          <a:bodyPr>
            <a:noAutofit/>
          </a:bodyPr>
          <a:lstStyle/>
          <a:p>
            <a:r>
              <a:rPr lang="en-US" sz="4000" b="1" dirty="0">
                <a:effectLst>
                  <a:outerShdw blurRad="38100" dist="38100" dir="2700000" algn="tl">
                    <a:srgbClr val="000000">
                      <a:alpha val="43137"/>
                    </a:srgbClr>
                  </a:outerShdw>
                </a:effectLst>
                <a:latin typeface="Lucida Sans" pitchFamily="34" charset="0"/>
              </a:rPr>
              <a:t>Favoritism is Irrelevant When Resources are Shared Equally</a:t>
            </a:r>
            <a:endParaRPr lang="en-US" sz="4000" dirty="0">
              <a:effectLst>
                <a:outerShdw blurRad="38100" dist="38100" dir="2700000" algn="tl">
                  <a:srgbClr val="000000">
                    <a:alpha val="43137"/>
                  </a:srgbClr>
                </a:outerShdw>
              </a:effectLst>
              <a:latin typeface="Lucida Sans" pitchFamily="34" charset="0"/>
            </a:endParaRPr>
          </a:p>
        </p:txBody>
      </p:sp>
      <p:sp>
        <p:nvSpPr>
          <p:cNvPr id="13315" name="Rectangle 3"/>
          <p:cNvSpPr>
            <a:spLocks noGrp="1" noChangeArrowheads="1"/>
          </p:cNvSpPr>
          <p:nvPr>
            <p:ph type="body" idx="1"/>
          </p:nvPr>
        </p:nvSpPr>
        <p:spPr>
          <a:xfrm>
            <a:off x="457200" y="2743200"/>
            <a:ext cx="8229600" cy="3124200"/>
          </a:xfrm>
        </p:spPr>
        <p:txBody>
          <a:bodyPr/>
          <a:lstStyle/>
          <a:p>
            <a:r>
              <a:rPr lang="en-US" b="1" dirty="0"/>
              <a:t>Husbands Endeavor to Treat Their Wives Equally</a:t>
            </a:r>
          </a:p>
          <a:p>
            <a:r>
              <a:rPr lang="en-US" b="1" dirty="0"/>
              <a:t>Second Wives Not Displace First Wives, etc.</a:t>
            </a:r>
          </a:p>
          <a:p>
            <a:r>
              <a:rPr lang="en-US" b="1" dirty="0"/>
              <a:t>Newest Wives are “Favorites” Until A Subsequent One is Added</a:t>
            </a:r>
          </a:p>
          <a:p>
            <a:r>
              <a:rPr lang="en-US" b="1" dirty="0"/>
              <a:t>Wives Who Are Not “Favorites” Typically Shrug it off</a:t>
            </a:r>
            <a:endParaRPr lang="en-US" dirty="0"/>
          </a:p>
        </p:txBody>
      </p:sp>
    </p:spTree>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95400" y="685800"/>
            <a:ext cx="6248400" cy="1143000"/>
          </a:xfrm>
          <a:effectLst>
            <a:outerShdw dist="107763" dir="8100000" algn="ctr" rotWithShape="0">
              <a:schemeClr val="bg2"/>
            </a:outerShdw>
          </a:effectLst>
        </p:spPr>
        <p:txBody>
          <a:bodyPr/>
          <a:lstStyle/>
          <a:p>
            <a:r>
              <a:rPr lang="en-US" b="1" dirty="0">
                <a:latin typeface="Lucida Sans" pitchFamily="34" charset="0"/>
              </a:rPr>
              <a:t>Residence Patterns</a:t>
            </a:r>
          </a:p>
        </p:txBody>
      </p:sp>
      <p:sp>
        <p:nvSpPr>
          <p:cNvPr id="32771" name="Rectangle 3"/>
          <p:cNvSpPr>
            <a:spLocks noGrp="1" noChangeArrowheads="1"/>
          </p:cNvSpPr>
          <p:nvPr>
            <p:ph type="body" idx="1"/>
          </p:nvPr>
        </p:nvSpPr>
        <p:spPr>
          <a:xfrm>
            <a:off x="457200" y="2209800"/>
            <a:ext cx="8229600" cy="3017520"/>
          </a:xfrm>
        </p:spPr>
        <p:txBody>
          <a:bodyPr/>
          <a:lstStyle/>
          <a:p>
            <a:r>
              <a:rPr lang="en-US" dirty="0" err="1"/>
              <a:t>Luo</a:t>
            </a:r>
            <a:r>
              <a:rPr lang="en-US" dirty="0"/>
              <a:t> Circular Hut Compound</a:t>
            </a:r>
          </a:p>
          <a:p>
            <a:r>
              <a:rPr lang="en-US" dirty="0" err="1" smtClean="0"/>
              <a:t>Masaai</a:t>
            </a:r>
            <a:r>
              <a:rPr lang="en-US" dirty="0" smtClean="0"/>
              <a:t> </a:t>
            </a:r>
            <a:r>
              <a:rPr lang="en-US" dirty="0"/>
              <a:t>Hut Compound</a:t>
            </a:r>
          </a:p>
          <a:p>
            <a:r>
              <a:rPr lang="en-US" dirty="0"/>
              <a:t>Papua New Guinea (co-wives share residence, husband sleeps in men’s house)</a:t>
            </a:r>
          </a:p>
          <a:p>
            <a:r>
              <a:rPr lang="en-US" dirty="0"/>
              <a:t>U.S. Mormons (separate households, or main house with adjacent trailers)</a:t>
            </a:r>
          </a:p>
        </p:txBody>
      </p:sp>
    </p:spTree>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2514601" y="6249081"/>
            <a:ext cx="4162425" cy="455839"/>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FF"/>
                </a:solidFill>
                <a:latin typeface="Arial Black"/>
              </a:rPr>
              <a:t>With My Luo Hosts</a:t>
            </a:r>
          </a:p>
        </p:txBody>
      </p:sp>
      <p:pic>
        <p:nvPicPr>
          <p:cNvPr id="27651" name="Picture 3"/>
          <p:cNvPicPr>
            <a:picLocks noChangeAspect="1" noChangeArrowheads="1"/>
          </p:cNvPicPr>
          <p:nvPr/>
        </p:nvPicPr>
        <p:blipFill>
          <a:blip r:embed="rId3"/>
          <a:srcRect/>
          <a:stretch>
            <a:fillRect/>
          </a:stretch>
        </p:blipFill>
        <p:spPr bwMode="auto">
          <a:xfrm>
            <a:off x="0" y="0"/>
            <a:ext cx="9144000" cy="7085920"/>
          </a:xfrm>
          <a:prstGeom prst="rect">
            <a:avLst/>
          </a:prstGeom>
          <a:noFill/>
          <a:ln w="9525">
            <a:noFill/>
            <a:miter lim="800000"/>
            <a:headEnd/>
            <a:tailEnd/>
          </a:ln>
          <a:effectLst/>
        </p:spPr>
      </p:pic>
      <p:sp>
        <p:nvSpPr>
          <p:cNvPr id="27652" name="Text Box 4"/>
          <p:cNvSpPr txBox="1">
            <a:spLocks noChangeArrowheads="1"/>
          </p:cNvSpPr>
          <p:nvPr/>
        </p:nvSpPr>
        <p:spPr bwMode="auto">
          <a:xfrm>
            <a:off x="914400" y="4876461"/>
            <a:ext cx="7899920" cy="584775"/>
          </a:xfrm>
          <a:prstGeom prst="rect">
            <a:avLst/>
          </a:prstGeom>
          <a:solidFill>
            <a:schemeClr val="bg1"/>
          </a:solidFill>
          <a:ln w="9525">
            <a:noFill/>
            <a:miter lim="800000"/>
            <a:headEnd/>
            <a:tailEnd/>
          </a:ln>
          <a:effectLst/>
        </p:spPr>
        <p:txBody>
          <a:bodyPr wrap="none">
            <a:spAutoFit/>
          </a:bodyPr>
          <a:lstStyle/>
          <a:p>
            <a:r>
              <a:rPr lang="en-US" sz="3200" b="1" dirty="0">
                <a:solidFill>
                  <a:schemeClr val="tx2"/>
                </a:solidFill>
                <a:latin typeface="Lucida Sans" pitchFamily="34" charset="0"/>
              </a:rPr>
              <a:t>With My </a:t>
            </a:r>
            <a:r>
              <a:rPr lang="en-US" sz="3200" b="1" dirty="0" err="1">
                <a:solidFill>
                  <a:schemeClr val="tx2"/>
                </a:solidFill>
                <a:latin typeface="Lucida Sans" pitchFamily="34" charset="0"/>
              </a:rPr>
              <a:t>Luo</a:t>
            </a:r>
            <a:r>
              <a:rPr lang="en-US" sz="3200" b="1" dirty="0">
                <a:solidFill>
                  <a:schemeClr val="tx2"/>
                </a:solidFill>
                <a:latin typeface="Lucida Sans" pitchFamily="34" charset="0"/>
              </a:rPr>
              <a:t> Hosts in Western Kenya</a:t>
            </a:r>
          </a:p>
        </p:txBody>
      </p:sp>
    </p:spTree>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spect="1" noChangeArrowheads="1"/>
          </p:cNvSpPr>
          <p:nvPr/>
        </p:nvSpPr>
        <p:spPr bwMode="auto">
          <a:xfrm>
            <a:off x="1828800" y="762000"/>
            <a:ext cx="5334000" cy="5334000"/>
          </a:xfrm>
          <a:prstGeom prst="ellipse">
            <a:avLst/>
          </a:prstGeom>
          <a:noFill/>
          <a:ln w="38100">
            <a:solidFill>
              <a:schemeClr val="tx1"/>
            </a:solidFill>
            <a:round/>
            <a:headEnd/>
            <a:tailEnd/>
          </a:ln>
        </p:spPr>
        <p:txBody>
          <a:bodyPr wrap="none" anchor="ctr"/>
          <a:lstStyle/>
          <a:p>
            <a:endParaRPr lang="en-US"/>
          </a:p>
        </p:txBody>
      </p:sp>
      <p:sp>
        <p:nvSpPr>
          <p:cNvPr id="20483" name="Oval 3"/>
          <p:cNvSpPr>
            <a:spLocks noChangeArrowheads="1"/>
          </p:cNvSpPr>
          <p:nvPr/>
        </p:nvSpPr>
        <p:spPr bwMode="auto">
          <a:xfrm>
            <a:off x="4114800" y="29718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84" name="Oval 4"/>
          <p:cNvSpPr>
            <a:spLocks noChangeArrowheads="1"/>
          </p:cNvSpPr>
          <p:nvPr/>
        </p:nvSpPr>
        <p:spPr bwMode="auto">
          <a:xfrm>
            <a:off x="2667000" y="45720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85" name="Oval 5"/>
          <p:cNvSpPr>
            <a:spLocks noChangeArrowheads="1"/>
          </p:cNvSpPr>
          <p:nvPr/>
        </p:nvSpPr>
        <p:spPr bwMode="auto">
          <a:xfrm>
            <a:off x="2286000" y="17526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86" name="Oval 6"/>
          <p:cNvSpPr>
            <a:spLocks noChangeArrowheads="1"/>
          </p:cNvSpPr>
          <p:nvPr/>
        </p:nvSpPr>
        <p:spPr bwMode="auto">
          <a:xfrm>
            <a:off x="6019800" y="38100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87" name="Oval 7"/>
          <p:cNvSpPr>
            <a:spLocks noChangeArrowheads="1"/>
          </p:cNvSpPr>
          <p:nvPr/>
        </p:nvSpPr>
        <p:spPr bwMode="auto">
          <a:xfrm>
            <a:off x="5715000" y="16764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88" name="Text Box 8"/>
          <p:cNvSpPr txBox="1">
            <a:spLocks noChangeArrowheads="1"/>
          </p:cNvSpPr>
          <p:nvPr/>
        </p:nvSpPr>
        <p:spPr bwMode="auto">
          <a:xfrm>
            <a:off x="3733800" y="3886200"/>
            <a:ext cx="1752600" cy="304800"/>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Husband</a:t>
            </a:r>
          </a:p>
        </p:txBody>
      </p:sp>
      <p:sp>
        <p:nvSpPr>
          <p:cNvPr id="20489" name="Text Box 9"/>
          <p:cNvSpPr txBox="1">
            <a:spLocks noChangeArrowheads="1"/>
          </p:cNvSpPr>
          <p:nvPr/>
        </p:nvSpPr>
        <p:spPr bwMode="auto">
          <a:xfrm>
            <a:off x="5715000" y="2590800"/>
            <a:ext cx="1752600" cy="304800"/>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2nd Wife</a:t>
            </a:r>
          </a:p>
        </p:txBody>
      </p:sp>
      <p:sp>
        <p:nvSpPr>
          <p:cNvPr id="20490" name="Text Box 10"/>
          <p:cNvSpPr txBox="1">
            <a:spLocks noChangeArrowheads="1"/>
          </p:cNvSpPr>
          <p:nvPr/>
        </p:nvSpPr>
        <p:spPr bwMode="auto">
          <a:xfrm>
            <a:off x="1981200" y="4114800"/>
            <a:ext cx="1752600" cy="304800"/>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4th Wife</a:t>
            </a:r>
          </a:p>
        </p:txBody>
      </p:sp>
      <p:sp>
        <p:nvSpPr>
          <p:cNvPr id="20491" name="Text Box 11"/>
          <p:cNvSpPr txBox="1">
            <a:spLocks noChangeArrowheads="1"/>
          </p:cNvSpPr>
          <p:nvPr/>
        </p:nvSpPr>
        <p:spPr bwMode="auto">
          <a:xfrm>
            <a:off x="2514600" y="2514600"/>
            <a:ext cx="1752600" cy="304800"/>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3rd Wife</a:t>
            </a:r>
          </a:p>
        </p:txBody>
      </p:sp>
      <p:sp>
        <p:nvSpPr>
          <p:cNvPr id="20492" name="Text Box 12"/>
          <p:cNvSpPr txBox="1">
            <a:spLocks noChangeArrowheads="1"/>
          </p:cNvSpPr>
          <p:nvPr/>
        </p:nvSpPr>
        <p:spPr bwMode="auto">
          <a:xfrm>
            <a:off x="3733800" y="1752600"/>
            <a:ext cx="1752600" cy="304800"/>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1st Wife</a:t>
            </a:r>
          </a:p>
        </p:txBody>
      </p:sp>
      <p:sp>
        <p:nvSpPr>
          <p:cNvPr id="20493" name="Text Box 13"/>
          <p:cNvSpPr txBox="1">
            <a:spLocks noChangeArrowheads="1"/>
          </p:cNvSpPr>
          <p:nvPr/>
        </p:nvSpPr>
        <p:spPr bwMode="auto">
          <a:xfrm>
            <a:off x="4953000" y="4724400"/>
            <a:ext cx="1752600" cy="517525"/>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Grandmother &amp; Young Children</a:t>
            </a:r>
          </a:p>
        </p:txBody>
      </p:sp>
      <p:sp>
        <p:nvSpPr>
          <p:cNvPr id="20494" name="Oval 15"/>
          <p:cNvSpPr>
            <a:spLocks noChangeArrowheads="1"/>
          </p:cNvSpPr>
          <p:nvPr/>
        </p:nvSpPr>
        <p:spPr bwMode="auto">
          <a:xfrm>
            <a:off x="1905000" y="32766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95" name="Text Box 17"/>
          <p:cNvSpPr txBox="1">
            <a:spLocks noChangeArrowheads="1"/>
          </p:cNvSpPr>
          <p:nvPr/>
        </p:nvSpPr>
        <p:spPr bwMode="auto">
          <a:xfrm>
            <a:off x="3429000" y="6248400"/>
            <a:ext cx="1752600" cy="366713"/>
          </a:xfrm>
          <a:prstGeom prst="rect">
            <a:avLst/>
          </a:prstGeom>
          <a:noFill/>
          <a:ln w="9525">
            <a:noFill/>
            <a:miter lim="800000"/>
            <a:headEnd/>
            <a:tailEnd/>
          </a:ln>
        </p:spPr>
        <p:txBody>
          <a:bodyPr>
            <a:spAutoFit/>
          </a:bodyPr>
          <a:lstStyle/>
          <a:p>
            <a:pPr algn="ctr" eaLnBrk="0" hangingPunct="0">
              <a:spcBef>
                <a:spcPct val="50000"/>
              </a:spcBef>
            </a:pPr>
            <a:r>
              <a:rPr lang="en-US" sz="1800" i="0">
                <a:latin typeface="Arial" charset="0"/>
              </a:rPr>
              <a:t>Main Entrance</a:t>
            </a:r>
            <a:endParaRPr lang="en-US" sz="1600" i="0">
              <a:latin typeface="Arial" charset="0"/>
            </a:endParaRPr>
          </a:p>
        </p:txBody>
      </p:sp>
      <p:sp>
        <p:nvSpPr>
          <p:cNvPr id="20496" name="Text Box 18"/>
          <p:cNvSpPr txBox="1">
            <a:spLocks noChangeArrowheads="1"/>
          </p:cNvSpPr>
          <p:nvPr/>
        </p:nvSpPr>
        <p:spPr bwMode="auto">
          <a:xfrm>
            <a:off x="152400" y="304800"/>
            <a:ext cx="2590800" cy="1138773"/>
          </a:xfrm>
          <a:prstGeom prst="rect">
            <a:avLst/>
          </a:prstGeom>
          <a:noFill/>
          <a:ln w="9525">
            <a:noFill/>
            <a:miter lim="800000"/>
            <a:headEnd/>
            <a:tailEnd/>
          </a:ln>
        </p:spPr>
        <p:txBody>
          <a:bodyPr>
            <a:spAutoFit/>
          </a:bodyPr>
          <a:lstStyle/>
          <a:p>
            <a:pPr eaLnBrk="0" hangingPunct="0">
              <a:spcBef>
                <a:spcPct val="50000"/>
              </a:spcBef>
            </a:pPr>
            <a:r>
              <a:rPr lang="en-US" sz="3400" i="0" dirty="0" err="1">
                <a:latin typeface="Lucida Sans" pitchFamily="34" charset="0"/>
              </a:rPr>
              <a:t>Luo</a:t>
            </a:r>
            <a:r>
              <a:rPr lang="en-US" sz="3400" i="0" dirty="0">
                <a:latin typeface="Lucida Sans" pitchFamily="34" charset="0"/>
              </a:rPr>
              <a:t> Compound</a:t>
            </a:r>
            <a:endParaRPr lang="en-US" sz="3200" i="0" dirty="0">
              <a:latin typeface="Lucida Sans" pitchFamily="34" charset="0"/>
            </a:endParaRPr>
          </a:p>
        </p:txBody>
      </p:sp>
      <p:sp>
        <p:nvSpPr>
          <p:cNvPr id="20497" name="Text Box 19"/>
          <p:cNvSpPr txBox="1">
            <a:spLocks noChangeArrowheads="1"/>
          </p:cNvSpPr>
          <p:nvPr/>
        </p:nvSpPr>
        <p:spPr bwMode="auto">
          <a:xfrm>
            <a:off x="2819400" y="5486400"/>
            <a:ext cx="2057400" cy="304800"/>
          </a:xfrm>
          <a:prstGeom prst="rect">
            <a:avLst/>
          </a:prstGeom>
          <a:noFill/>
          <a:ln w="9525">
            <a:noFill/>
            <a:miter lim="800000"/>
            <a:headEnd/>
            <a:tailEnd/>
          </a:ln>
        </p:spPr>
        <p:txBody>
          <a:bodyPr>
            <a:spAutoFit/>
          </a:bodyPr>
          <a:lstStyle/>
          <a:p>
            <a:pPr algn="ctr" eaLnBrk="0" hangingPunct="0">
              <a:spcBef>
                <a:spcPct val="50000"/>
              </a:spcBef>
            </a:pPr>
            <a:r>
              <a:rPr lang="en-US" sz="1400" b="0" i="0">
                <a:latin typeface="Arial" charset="0"/>
              </a:rPr>
              <a:t>Unmarried Sons</a:t>
            </a:r>
          </a:p>
        </p:txBody>
      </p:sp>
      <p:sp>
        <p:nvSpPr>
          <p:cNvPr id="20498" name="Oval 20"/>
          <p:cNvSpPr>
            <a:spLocks noChangeArrowheads="1"/>
          </p:cNvSpPr>
          <p:nvPr/>
        </p:nvSpPr>
        <p:spPr bwMode="auto">
          <a:xfrm>
            <a:off x="3733800" y="838200"/>
            <a:ext cx="914400" cy="914400"/>
          </a:xfrm>
          <a:prstGeom prst="ellipse">
            <a:avLst/>
          </a:prstGeom>
          <a:solidFill>
            <a:srgbClr val="33CCFF"/>
          </a:solidFill>
          <a:ln w="9525">
            <a:solidFill>
              <a:schemeClr val="tx1"/>
            </a:solidFill>
            <a:round/>
            <a:headEnd/>
            <a:tailEnd/>
          </a:ln>
        </p:spPr>
        <p:txBody>
          <a:bodyPr wrap="none" anchor="ctr"/>
          <a:lstStyle/>
          <a:p>
            <a:endParaRPr lang="en-US"/>
          </a:p>
        </p:txBody>
      </p:sp>
      <p:sp>
        <p:nvSpPr>
          <p:cNvPr id="20499" name="Text Box 21"/>
          <p:cNvSpPr txBox="1">
            <a:spLocks noChangeArrowheads="1"/>
          </p:cNvSpPr>
          <p:nvPr/>
        </p:nvSpPr>
        <p:spPr bwMode="auto">
          <a:xfrm>
            <a:off x="3581400" y="457200"/>
            <a:ext cx="2590800" cy="336550"/>
          </a:xfrm>
          <a:prstGeom prst="rect">
            <a:avLst/>
          </a:prstGeom>
          <a:noFill/>
          <a:ln w="9525">
            <a:noFill/>
            <a:miter lim="800000"/>
            <a:headEnd/>
            <a:tailEnd/>
          </a:ln>
        </p:spPr>
        <p:txBody>
          <a:bodyPr>
            <a:spAutoFit/>
          </a:bodyPr>
          <a:lstStyle/>
          <a:p>
            <a:pPr algn="ctr" eaLnBrk="0" hangingPunct="0">
              <a:spcBef>
                <a:spcPct val="50000"/>
              </a:spcBef>
            </a:pPr>
            <a:r>
              <a:rPr lang="en-US" sz="1600" i="0">
                <a:latin typeface="Arial" charset="0"/>
              </a:rPr>
              <a:t>Private Entrance</a:t>
            </a:r>
          </a:p>
        </p:txBody>
      </p:sp>
    </p:spTree>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Text Box 3"/>
          <p:cNvSpPr txBox="1">
            <a:spLocks noChangeArrowheads="1"/>
          </p:cNvSpPr>
          <p:nvPr/>
        </p:nvSpPr>
        <p:spPr bwMode="auto">
          <a:xfrm>
            <a:off x="762000" y="5249863"/>
            <a:ext cx="8132763" cy="609600"/>
          </a:xfrm>
          <a:prstGeom prst="rect">
            <a:avLst/>
          </a:prstGeom>
          <a:noFill/>
          <a:ln w="9525">
            <a:noFill/>
            <a:miter lim="800000"/>
            <a:headEnd/>
            <a:tailEnd/>
          </a:ln>
        </p:spPr>
        <p:txBody>
          <a:bodyPr>
            <a:spAutoFit/>
          </a:bodyPr>
          <a:lstStyle/>
          <a:p>
            <a:pPr algn="ctr" eaLnBrk="0" hangingPunct="0"/>
            <a:r>
              <a:rPr lang="en-US" sz="3400" b="1" i="0" dirty="0" err="1">
                <a:solidFill>
                  <a:schemeClr val="bg1"/>
                </a:solidFill>
                <a:latin typeface="Lucida Sans" pitchFamily="34" charset="0"/>
              </a:rPr>
              <a:t>Luo</a:t>
            </a:r>
            <a:r>
              <a:rPr lang="en-US" sz="3400" b="1" i="0" dirty="0">
                <a:solidFill>
                  <a:schemeClr val="bg1"/>
                </a:solidFill>
                <a:latin typeface="Lucida Sans" pitchFamily="34" charset="0"/>
              </a:rPr>
              <a:t> Compound -- Main Entrance</a:t>
            </a:r>
          </a:p>
        </p:txBody>
      </p:sp>
    </p:spTree>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990600" y="0"/>
            <a:ext cx="9753600" cy="6858000"/>
          </a:xfrm>
          <a:prstGeom prst="rect">
            <a:avLst/>
          </a:prstGeom>
          <a:noFill/>
          <a:ln w="9525">
            <a:noFill/>
            <a:miter lim="800000"/>
            <a:headEnd/>
            <a:tailEnd/>
          </a:ln>
        </p:spPr>
      </p:pic>
      <p:sp>
        <p:nvSpPr>
          <p:cNvPr id="22531" name="Text Box 3"/>
          <p:cNvSpPr txBox="1">
            <a:spLocks noChangeArrowheads="1"/>
          </p:cNvSpPr>
          <p:nvPr/>
        </p:nvSpPr>
        <p:spPr bwMode="auto">
          <a:xfrm>
            <a:off x="304800" y="5105400"/>
            <a:ext cx="7620000" cy="615553"/>
          </a:xfrm>
          <a:prstGeom prst="rect">
            <a:avLst/>
          </a:prstGeom>
          <a:solidFill>
            <a:schemeClr val="bg1"/>
          </a:solidFill>
          <a:ln w="9525">
            <a:noFill/>
            <a:miter lim="800000"/>
            <a:headEnd/>
            <a:tailEnd/>
          </a:ln>
        </p:spPr>
        <p:txBody>
          <a:bodyPr wrap="square">
            <a:spAutoFit/>
          </a:bodyPr>
          <a:lstStyle/>
          <a:p>
            <a:pPr algn="ctr" eaLnBrk="0" hangingPunct="0"/>
            <a:r>
              <a:rPr lang="en-US" sz="3400" b="1" i="0" dirty="0" err="1">
                <a:solidFill>
                  <a:schemeClr val="tx2"/>
                </a:solidFill>
                <a:latin typeface="Lucida Sans" pitchFamily="34" charset="0"/>
              </a:rPr>
              <a:t>Luo</a:t>
            </a:r>
            <a:r>
              <a:rPr lang="en-US" sz="3400" b="1" i="0" dirty="0">
                <a:solidFill>
                  <a:schemeClr val="tx2"/>
                </a:solidFill>
                <a:latin typeface="Lucida Sans" pitchFamily="34" charset="0"/>
              </a:rPr>
              <a:t> </a:t>
            </a:r>
            <a:r>
              <a:rPr lang="en-US" sz="3400" b="1" i="0" dirty="0" smtClean="0">
                <a:solidFill>
                  <a:schemeClr val="tx2"/>
                </a:solidFill>
                <a:latin typeface="Lucida Sans" pitchFamily="34" charset="0"/>
              </a:rPr>
              <a:t>Compound--Private </a:t>
            </a:r>
            <a:r>
              <a:rPr lang="en-US" sz="3400" b="1" i="0" dirty="0">
                <a:solidFill>
                  <a:schemeClr val="tx2"/>
                </a:solidFill>
                <a:latin typeface="Lucida Sans" pitchFamily="34" charset="0"/>
              </a:rPr>
              <a:t>Entrance</a:t>
            </a:r>
          </a:p>
        </p:txBody>
      </p:sp>
    </p:spTree>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0"/>
            <a:ext cx="9144000" cy="6832600"/>
          </a:xfrm>
          <a:prstGeom prst="rect">
            <a:avLst/>
          </a:prstGeom>
          <a:noFill/>
          <a:ln w="9525">
            <a:noFill/>
            <a:miter lim="800000"/>
            <a:headEnd/>
            <a:tailEnd/>
          </a:ln>
        </p:spPr>
      </p:pic>
      <p:sp>
        <p:nvSpPr>
          <p:cNvPr id="23555" name="Text Box 3"/>
          <p:cNvSpPr txBox="1">
            <a:spLocks noChangeArrowheads="1"/>
          </p:cNvSpPr>
          <p:nvPr/>
        </p:nvSpPr>
        <p:spPr bwMode="auto">
          <a:xfrm>
            <a:off x="1676400" y="4792663"/>
            <a:ext cx="5948363" cy="609600"/>
          </a:xfrm>
          <a:prstGeom prst="rect">
            <a:avLst/>
          </a:prstGeom>
          <a:solidFill>
            <a:schemeClr val="bg1"/>
          </a:solidFill>
          <a:ln w="9525">
            <a:noFill/>
            <a:miter lim="800000"/>
            <a:headEnd/>
            <a:tailEnd/>
          </a:ln>
        </p:spPr>
        <p:txBody>
          <a:bodyPr>
            <a:spAutoFit/>
          </a:bodyPr>
          <a:lstStyle/>
          <a:p>
            <a:pPr algn="ctr" eaLnBrk="0" hangingPunct="0"/>
            <a:r>
              <a:rPr lang="en-US" sz="3400" b="1" i="0" dirty="0" err="1" smtClean="0">
                <a:solidFill>
                  <a:schemeClr val="tx2"/>
                </a:solidFill>
                <a:latin typeface="Lucida Sans" pitchFamily="34" charset="0"/>
              </a:rPr>
              <a:t>Masaai</a:t>
            </a:r>
            <a:r>
              <a:rPr lang="en-US" sz="3400" b="1" i="0" dirty="0" smtClean="0">
                <a:solidFill>
                  <a:schemeClr val="tx2"/>
                </a:solidFill>
                <a:latin typeface="Lucida Sans" pitchFamily="34" charset="0"/>
              </a:rPr>
              <a:t> </a:t>
            </a:r>
            <a:r>
              <a:rPr lang="en-US" sz="3400" b="1" i="0" dirty="0" err="1">
                <a:solidFill>
                  <a:schemeClr val="tx2"/>
                </a:solidFill>
                <a:latin typeface="Lucida Sans" pitchFamily="34" charset="0"/>
              </a:rPr>
              <a:t>Polygynous</a:t>
            </a:r>
            <a:r>
              <a:rPr lang="en-US" sz="3400" b="1" i="0" dirty="0">
                <a:solidFill>
                  <a:schemeClr val="tx2"/>
                </a:solidFill>
                <a:latin typeface="Lucida Sans" pitchFamily="34" charset="0"/>
              </a:rPr>
              <a:t> Triad</a:t>
            </a:r>
          </a:p>
        </p:txBody>
      </p:sp>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Lucida Sans" pitchFamily="34" charset="0"/>
              </a:rPr>
              <a:t>Poly Identities</a:t>
            </a:r>
            <a:endParaRPr lang="en-US" b="1" dirty="0">
              <a:latin typeface="Lucida Sans" pitchFamily="34" charset="0"/>
            </a:endParaRPr>
          </a:p>
        </p:txBody>
      </p:sp>
      <p:sp>
        <p:nvSpPr>
          <p:cNvPr id="3" name="Content Placeholder 2"/>
          <p:cNvSpPr>
            <a:spLocks noGrp="1"/>
          </p:cNvSpPr>
          <p:nvPr>
            <p:ph idx="1"/>
          </p:nvPr>
        </p:nvSpPr>
        <p:spPr/>
        <p:txBody>
          <a:bodyPr/>
          <a:lstStyle/>
          <a:p>
            <a:r>
              <a:rPr lang="en-US" dirty="0" smtClean="0"/>
              <a:t>Public–Degrees of Disclosure</a:t>
            </a:r>
          </a:p>
          <a:p>
            <a:pPr lvl="1"/>
            <a:r>
              <a:rPr lang="en-US" dirty="0" smtClean="0"/>
              <a:t>Friends </a:t>
            </a:r>
          </a:p>
          <a:p>
            <a:pPr lvl="1"/>
            <a:r>
              <a:rPr lang="en-US" dirty="0" smtClean="0"/>
              <a:t>Facebook </a:t>
            </a:r>
          </a:p>
          <a:p>
            <a:pPr lvl="1"/>
            <a:r>
              <a:rPr lang="en-US" dirty="0" smtClean="0"/>
              <a:t>Family </a:t>
            </a:r>
          </a:p>
          <a:p>
            <a:pPr lvl="1"/>
            <a:r>
              <a:rPr lang="en-US" dirty="0" smtClean="0"/>
              <a:t>Workplace </a:t>
            </a:r>
          </a:p>
          <a:p>
            <a:pPr lvl="1"/>
            <a:r>
              <a:rPr lang="en-US" dirty="0" smtClean="0"/>
              <a:t>Mass Media</a:t>
            </a:r>
          </a:p>
          <a:p>
            <a:r>
              <a:rPr lang="en-US" dirty="0" smtClean="0"/>
              <a:t>Private</a:t>
            </a:r>
          </a:p>
          <a:p>
            <a:pPr lvl="1"/>
            <a:r>
              <a:rPr lang="en-US" dirty="0" smtClean="0"/>
              <a:t>Primary Partner</a:t>
            </a:r>
          </a:p>
          <a:p>
            <a:pPr lvl="1"/>
            <a:r>
              <a:rPr lang="en-US" dirty="0" smtClean="0"/>
              <a:t>Favoritism</a:t>
            </a:r>
          </a:p>
        </p:txBody>
      </p:sp>
    </p:spTree>
  </p:cSld>
  <p:clrMapOvr>
    <a:masterClrMapping/>
  </p:clrMapOvr>
  <p:transition spd="med">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0"/>
            <a:ext cx="9144000" cy="6883400"/>
          </a:xfrm>
          <a:prstGeom prst="rect">
            <a:avLst/>
          </a:prstGeom>
          <a:noFill/>
          <a:ln w="9525">
            <a:noFill/>
            <a:miter lim="800000"/>
            <a:headEnd/>
            <a:tailEnd/>
          </a:ln>
        </p:spPr>
      </p:pic>
      <p:sp>
        <p:nvSpPr>
          <p:cNvPr id="24579" name="Text Box 3"/>
          <p:cNvSpPr txBox="1">
            <a:spLocks noChangeArrowheads="1"/>
          </p:cNvSpPr>
          <p:nvPr/>
        </p:nvSpPr>
        <p:spPr bwMode="auto">
          <a:xfrm>
            <a:off x="2879725" y="5630863"/>
            <a:ext cx="4320413" cy="615553"/>
          </a:xfrm>
          <a:prstGeom prst="rect">
            <a:avLst/>
          </a:prstGeom>
          <a:solidFill>
            <a:schemeClr val="bg1"/>
          </a:solidFill>
          <a:ln w="9525">
            <a:noFill/>
            <a:miter lim="800000"/>
            <a:headEnd/>
            <a:tailEnd/>
          </a:ln>
        </p:spPr>
        <p:txBody>
          <a:bodyPr wrap="none">
            <a:spAutoFit/>
          </a:bodyPr>
          <a:lstStyle/>
          <a:p>
            <a:pPr eaLnBrk="0" hangingPunct="0"/>
            <a:r>
              <a:rPr lang="en-US" sz="3400" b="1" i="0" dirty="0" err="1" smtClean="0">
                <a:solidFill>
                  <a:schemeClr val="tx2"/>
                </a:solidFill>
                <a:latin typeface="Lucida Sans" pitchFamily="34" charset="0"/>
              </a:rPr>
              <a:t>Masaai</a:t>
            </a:r>
            <a:r>
              <a:rPr lang="en-US" sz="3400" b="1" i="0" dirty="0" smtClean="0">
                <a:solidFill>
                  <a:schemeClr val="tx2"/>
                </a:solidFill>
                <a:latin typeface="Lucida Sans" pitchFamily="34" charset="0"/>
              </a:rPr>
              <a:t> </a:t>
            </a:r>
            <a:r>
              <a:rPr lang="en-US" sz="3400" b="1" i="0" dirty="0">
                <a:solidFill>
                  <a:schemeClr val="tx2"/>
                </a:solidFill>
                <a:latin typeface="Lucida Sans" pitchFamily="34" charset="0"/>
              </a:rPr>
              <a:t>Compound</a:t>
            </a:r>
          </a:p>
        </p:txBody>
      </p:sp>
    </p:spTree>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4275" name="Text Box 3"/>
          <p:cNvSpPr txBox="1">
            <a:spLocks noChangeArrowheads="1"/>
          </p:cNvSpPr>
          <p:nvPr/>
        </p:nvSpPr>
        <p:spPr bwMode="auto">
          <a:xfrm>
            <a:off x="2651125" y="3420496"/>
            <a:ext cx="4477509" cy="615553"/>
          </a:xfrm>
          <a:prstGeom prst="rect">
            <a:avLst/>
          </a:prstGeom>
          <a:solidFill>
            <a:schemeClr val="bg1"/>
          </a:solidFill>
          <a:ln w="9525">
            <a:noFill/>
            <a:miter lim="800000"/>
            <a:headEnd/>
            <a:tailEnd/>
          </a:ln>
          <a:effectLst/>
        </p:spPr>
        <p:txBody>
          <a:bodyPr wrap="none">
            <a:spAutoFit/>
          </a:bodyPr>
          <a:lstStyle/>
          <a:p>
            <a:pPr algn="ctr"/>
            <a:r>
              <a:rPr lang="en-US" sz="3400" b="1" dirty="0">
                <a:solidFill>
                  <a:schemeClr val="tx2"/>
                </a:solidFill>
                <a:latin typeface="Lucida Sans" pitchFamily="34" charset="0"/>
              </a:rPr>
              <a:t>With my </a:t>
            </a:r>
            <a:r>
              <a:rPr lang="en-US" sz="3400" b="1" dirty="0" err="1">
                <a:solidFill>
                  <a:schemeClr val="tx2"/>
                </a:solidFill>
                <a:latin typeface="Lucida Sans" pitchFamily="34" charset="0"/>
              </a:rPr>
              <a:t>Huli</a:t>
            </a:r>
            <a:r>
              <a:rPr lang="en-US" sz="3400" b="1" dirty="0">
                <a:solidFill>
                  <a:schemeClr val="tx2"/>
                </a:solidFill>
                <a:latin typeface="Lucida Sans" pitchFamily="34" charset="0"/>
              </a:rPr>
              <a:t> Hosts</a:t>
            </a:r>
          </a:p>
        </p:txBody>
      </p:sp>
    </p:spTree>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1752600" y="0"/>
            <a:ext cx="5527675" cy="6858000"/>
          </a:xfrm>
          <a:prstGeom prst="rect">
            <a:avLst/>
          </a:prstGeom>
          <a:noFill/>
          <a:ln w="9525">
            <a:noFill/>
            <a:miter lim="800000"/>
            <a:headEnd/>
            <a:tailEnd/>
          </a:ln>
        </p:spPr>
      </p:pic>
      <p:sp>
        <p:nvSpPr>
          <p:cNvPr id="25603" name="Text Box 3"/>
          <p:cNvSpPr txBox="1">
            <a:spLocks noChangeArrowheads="1"/>
          </p:cNvSpPr>
          <p:nvPr/>
        </p:nvSpPr>
        <p:spPr bwMode="auto">
          <a:xfrm>
            <a:off x="2955925" y="6164263"/>
            <a:ext cx="3568606" cy="615553"/>
          </a:xfrm>
          <a:prstGeom prst="rect">
            <a:avLst/>
          </a:prstGeom>
          <a:solidFill>
            <a:schemeClr val="bg1"/>
          </a:solidFill>
          <a:ln w="9525">
            <a:noFill/>
            <a:miter lim="800000"/>
            <a:headEnd/>
            <a:tailEnd/>
          </a:ln>
        </p:spPr>
        <p:txBody>
          <a:bodyPr wrap="none">
            <a:spAutoFit/>
          </a:bodyPr>
          <a:lstStyle/>
          <a:p>
            <a:pPr eaLnBrk="0" hangingPunct="0"/>
            <a:r>
              <a:rPr lang="en-US" sz="3400" b="1" i="0" dirty="0" err="1">
                <a:solidFill>
                  <a:schemeClr val="tx2"/>
                </a:solidFill>
                <a:latin typeface="Lucida Sans" pitchFamily="34" charset="0"/>
              </a:rPr>
              <a:t>Huli</a:t>
            </a:r>
            <a:r>
              <a:rPr lang="en-US" sz="3400" b="1" i="0" dirty="0">
                <a:solidFill>
                  <a:schemeClr val="tx2"/>
                </a:solidFill>
                <a:latin typeface="Lucida Sans" pitchFamily="34" charset="0"/>
              </a:rPr>
              <a:t> </a:t>
            </a:r>
            <a:r>
              <a:rPr lang="en-US" sz="3400" b="1" i="0" dirty="0" err="1">
                <a:solidFill>
                  <a:schemeClr val="tx2"/>
                </a:solidFill>
                <a:latin typeface="Lucida Sans" pitchFamily="34" charset="0"/>
              </a:rPr>
              <a:t>Polygynist</a:t>
            </a:r>
            <a:endParaRPr lang="en-US" sz="3400" b="1" i="0" dirty="0">
              <a:solidFill>
                <a:schemeClr val="tx2"/>
              </a:solidFill>
              <a:latin typeface="Lucida Sans" pitchFamily="34" charset="0"/>
            </a:endParaRPr>
          </a:p>
        </p:txBody>
      </p:sp>
    </p:spTree>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0"/>
            <a:ext cx="9144000" cy="6891338"/>
          </a:xfrm>
          <a:prstGeom prst="rect">
            <a:avLst/>
          </a:prstGeom>
          <a:noFill/>
          <a:ln w="9525">
            <a:noFill/>
            <a:miter lim="800000"/>
            <a:headEnd/>
            <a:tailEnd/>
          </a:ln>
        </p:spPr>
      </p:pic>
      <p:sp>
        <p:nvSpPr>
          <p:cNvPr id="26627" name="Text Box 3"/>
          <p:cNvSpPr txBox="1">
            <a:spLocks noChangeArrowheads="1"/>
          </p:cNvSpPr>
          <p:nvPr/>
        </p:nvSpPr>
        <p:spPr bwMode="auto">
          <a:xfrm>
            <a:off x="5089525" y="296863"/>
            <a:ext cx="4071949" cy="615553"/>
          </a:xfrm>
          <a:prstGeom prst="rect">
            <a:avLst/>
          </a:prstGeom>
          <a:noFill/>
          <a:ln w="9525">
            <a:noFill/>
            <a:miter lim="800000"/>
            <a:headEnd/>
            <a:tailEnd/>
          </a:ln>
        </p:spPr>
        <p:txBody>
          <a:bodyPr wrap="none">
            <a:spAutoFit/>
          </a:bodyPr>
          <a:lstStyle/>
          <a:p>
            <a:pPr eaLnBrk="0" hangingPunct="0"/>
            <a:r>
              <a:rPr lang="en-US" sz="3400" b="1" i="0" dirty="0" err="1">
                <a:solidFill>
                  <a:schemeClr val="bg1"/>
                </a:solidFill>
                <a:latin typeface="Lucida Sans" pitchFamily="34" charset="0"/>
              </a:rPr>
              <a:t>Huli</a:t>
            </a:r>
            <a:r>
              <a:rPr lang="en-US" sz="3400" b="1" i="0" dirty="0">
                <a:solidFill>
                  <a:schemeClr val="bg1"/>
                </a:solidFill>
                <a:latin typeface="Lucida Sans" pitchFamily="34" charset="0"/>
              </a:rPr>
              <a:t> Men’s House</a:t>
            </a:r>
          </a:p>
        </p:txBody>
      </p:sp>
    </p:spTree>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675" name="Text Box 3"/>
          <p:cNvSpPr txBox="1">
            <a:spLocks noChangeArrowheads="1"/>
          </p:cNvSpPr>
          <p:nvPr/>
        </p:nvSpPr>
        <p:spPr bwMode="auto">
          <a:xfrm>
            <a:off x="6553200" y="304800"/>
            <a:ext cx="2286000" cy="615553"/>
          </a:xfrm>
          <a:prstGeom prst="rect">
            <a:avLst/>
          </a:prstGeom>
          <a:noFill/>
          <a:ln w="9525">
            <a:noFill/>
            <a:miter lim="800000"/>
            <a:headEnd/>
            <a:tailEnd/>
          </a:ln>
        </p:spPr>
        <p:txBody>
          <a:bodyPr wrap="square">
            <a:spAutoFit/>
          </a:bodyPr>
          <a:lstStyle/>
          <a:p>
            <a:pPr eaLnBrk="0" hangingPunct="0"/>
            <a:r>
              <a:rPr lang="en-US" sz="3400" b="1" i="0" dirty="0" err="1">
                <a:solidFill>
                  <a:schemeClr val="bg1"/>
                </a:solidFill>
                <a:latin typeface="Lucida Sans" pitchFamily="34" charset="0"/>
              </a:rPr>
              <a:t>Huli</a:t>
            </a:r>
            <a:r>
              <a:rPr lang="en-US" sz="3400" b="1" i="0" dirty="0">
                <a:solidFill>
                  <a:schemeClr val="bg1"/>
                </a:solidFill>
                <a:latin typeface="Lucida Sans" pitchFamily="34" charset="0"/>
              </a:rPr>
              <a:t> Men</a:t>
            </a:r>
          </a:p>
        </p:txBody>
      </p:sp>
    </p:spTree>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1" name="Text Box 3"/>
          <p:cNvSpPr txBox="1">
            <a:spLocks noChangeArrowheads="1"/>
          </p:cNvSpPr>
          <p:nvPr/>
        </p:nvSpPr>
        <p:spPr bwMode="auto">
          <a:xfrm>
            <a:off x="2514600" y="1447800"/>
            <a:ext cx="4876800" cy="615553"/>
          </a:xfrm>
          <a:prstGeom prst="rect">
            <a:avLst/>
          </a:prstGeom>
          <a:solidFill>
            <a:schemeClr val="bg1"/>
          </a:solidFill>
          <a:ln w="9525">
            <a:noFill/>
            <a:miter lim="800000"/>
            <a:headEnd/>
            <a:tailEnd/>
          </a:ln>
        </p:spPr>
        <p:txBody>
          <a:bodyPr wrap="square">
            <a:spAutoFit/>
          </a:bodyPr>
          <a:lstStyle/>
          <a:p>
            <a:pPr eaLnBrk="0" hangingPunct="0"/>
            <a:r>
              <a:rPr lang="en-US" sz="3400" b="1" i="0" dirty="0" err="1">
                <a:solidFill>
                  <a:schemeClr val="tx2"/>
                </a:solidFill>
                <a:latin typeface="Lucida Sans" pitchFamily="34" charset="0"/>
              </a:rPr>
              <a:t>Huli</a:t>
            </a:r>
            <a:r>
              <a:rPr lang="en-US" sz="3400" b="1" i="0" dirty="0">
                <a:solidFill>
                  <a:schemeClr val="tx2"/>
                </a:solidFill>
                <a:latin typeface="Lucida Sans" pitchFamily="34" charset="0"/>
              </a:rPr>
              <a:t> Co-Wives House</a:t>
            </a:r>
          </a:p>
        </p:txBody>
      </p:sp>
    </p:spTree>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0" y="0"/>
            <a:ext cx="9144000" cy="6902450"/>
          </a:xfrm>
          <a:prstGeom prst="rect">
            <a:avLst/>
          </a:prstGeom>
          <a:noFill/>
          <a:ln w="9525">
            <a:noFill/>
            <a:miter lim="800000"/>
            <a:headEnd/>
            <a:tailEnd/>
          </a:ln>
        </p:spPr>
      </p:pic>
      <p:sp>
        <p:nvSpPr>
          <p:cNvPr id="29699" name="Text Box 3"/>
          <p:cNvSpPr txBox="1">
            <a:spLocks noChangeArrowheads="1"/>
          </p:cNvSpPr>
          <p:nvPr/>
        </p:nvSpPr>
        <p:spPr bwMode="auto">
          <a:xfrm>
            <a:off x="914400" y="381000"/>
            <a:ext cx="6553200" cy="615553"/>
          </a:xfrm>
          <a:prstGeom prst="rect">
            <a:avLst/>
          </a:prstGeom>
          <a:solidFill>
            <a:schemeClr val="bg1"/>
          </a:solidFill>
          <a:ln w="9525">
            <a:noFill/>
            <a:miter lim="800000"/>
            <a:headEnd/>
            <a:tailEnd/>
          </a:ln>
        </p:spPr>
        <p:txBody>
          <a:bodyPr wrap="square">
            <a:spAutoFit/>
          </a:bodyPr>
          <a:lstStyle/>
          <a:p>
            <a:pPr algn="ctr" eaLnBrk="0" hangingPunct="0"/>
            <a:r>
              <a:rPr lang="en-US" sz="3400" b="1" i="0" dirty="0" err="1">
                <a:solidFill>
                  <a:schemeClr val="tx2"/>
                </a:solidFill>
                <a:latin typeface="Lucida Sans" pitchFamily="34" charset="0"/>
              </a:rPr>
              <a:t>Enga</a:t>
            </a:r>
            <a:r>
              <a:rPr lang="en-US" sz="3400" b="1" i="0" dirty="0">
                <a:solidFill>
                  <a:schemeClr val="tx2"/>
                </a:solidFill>
                <a:latin typeface="Lucida Sans" pitchFamily="34" charset="0"/>
              </a:rPr>
              <a:t> Women with their Pigs</a:t>
            </a:r>
          </a:p>
        </p:txBody>
      </p:sp>
    </p:spTree>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779588" y="0"/>
            <a:ext cx="5367337" cy="6858000"/>
          </a:xfrm>
          <a:prstGeom prst="rect">
            <a:avLst/>
          </a:prstGeom>
          <a:noFill/>
          <a:ln w="9525">
            <a:noFill/>
            <a:miter lim="800000"/>
            <a:headEnd/>
            <a:tailEnd/>
          </a:ln>
        </p:spPr>
      </p:pic>
      <p:sp>
        <p:nvSpPr>
          <p:cNvPr id="30723" name="Text Box 3"/>
          <p:cNvSpPr txBox="1">
            <a:spLocks noChangeArrowheads="1"/>
          </p:cNvSpPr>
          <p:nvPr/>
        </p:nvSpPr>
        <p:spPr bwMode="auto">
          <a:xfrm>
            <a:off x="2057400" y="5715000"/>
            <a:ext cx="4876800" cy="615553"/>
          </a:xfrm>
          <a:prstGeom prst="rect">
            <a:avLst/>
          </a:prstGeom>
          <a:solidFill>
            <a:schemeClr val="bg1"/>
          </a:solidFill>
          <a:ln w="9525">
            <a:noFill/>
            <a:miter lim="800000"/>
            <a:headEnd/>
            <a:tailEnd/>
          </a:ln>
        </p:spPr>
        <p:txBody>
          <a:bodyPr wrap="square">
            <a:spAutoFit/>
          </a:bodyPr>
          <a:lstStyle/>
          <a:p>
            <a:pPr algn="ctr" eaLnBrk="0" hangingPunct="0"/>
            <a:r>
              <a:rPr lang="en-US" sz="3400" b="1" i="0" dirty="0">
                <a:solidFill>
                  <a:schemeClr val="tx2"/>
                </a:solidFill>
                <a:latin typeface="Lucida Sans" pitchFamily="34" charset="0"/>
              </a:rPr>
              <a:t>Sweet Potato Garden</a:t>
            </a:r>
          </a:p>
        </p:txBody>
      </p:sp>
    </p:spTree>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Lucida Sans" pitchFamily="34" charset="0"/>
              </a:rPr>
              <a:t>Cheating Survey</a:t>
            </a:r>
            <a:endParaRPr lang="en-US" b="1" dirty="0">
              <a:latin typeface="Lucida Sans" pitchFamily="34" charset="0"/>
            </a:endParaRPr>
          </a:p>
        </p:txBody>
      </p:sp>
      <p:sp>
        <p:nvSpPr>
          <p:cNvPr id="3" name="Content Placeholder 2"/>
          <p:cNvSpPr>
            <a:spLocks noGrp="1"/>
          </p:cNvSpPr>
          <p:nvPr>
            <p:ph idx="1"/>
          </p:nvPr>
        </p:nvSpPr>
        <p:spPr/>
        <p:txBody>
          <a:bodyPr/>
          <a:lstStyle/>
          <a:p>
            <a:pPr algn="ctr">
              <a:buNone/>
            </a:pPr>
            <a:endParaRPr lang="en-US" dirty="0" smtClean="0"/>
          </a:p>
          <a:p>
            <a:pPr algn="ctr">
              <a:spcBef>
                <a:spcPct val="50000"/>
              </a:spcBef>
              <a:buNone/>
            </a:pPr>
            <a:r>
              <a:rPr lang="en-US" sz="2800" dirty="0" smtClean="0"/>
              <a:t>May 2008 – April 2009 (11 months)</a:t>
            </a:r>
          </a:p>
          <a:p>
            <a:pPr algn="ctr">
              <a:spcBef>
                <a:spcPct val="50000"/>
              </a:spcBef>
              <a:buNone/>
            </a:pPr>
            <a:r>
              <a:rPr lang="en-US" sz="2800" dirty="0" smtClean="0"/>
              <a:t>1055 completed surveys  (98% completion)</a:t>
            </a:r>
          </a:p>
          <a:p>
            <a:pPr algn="ctr">
              <a:spcBef>
                <a:spcPct val="50000"/>
              </a:spcBef>
              <a:buNone/>
            </a:pPr>
            <a:r>
              <a:rPr lang="en-US" sz="2800" dirty="0" smtClean="0"/>
              <a:t> 12 Questions</a:t>
            </a:r>
          </a:p>
          <a:p>
            <a:pPr algn="ctr">
              <a:spcBef>
                <a:spcPct val="50000"/>
              </a:spcBef>
              <a:buNone/>
            </a:pPr>
            <a:r>
              <a:rPr lang="en-US" sz="2800" dirty="0" smtClean="0"/>
              <a:t>Insight into why people seek extra-relationships sex</a:t>
            </a:r>
          </a:p>
          <a:p>
            <a:pPr>
              <a:buNone/>
            </a:pPr>
            <a:endParaRPr lang="en-US" dirty="0"/>
          </a:p>
        </p:txBody>
      </p:sp>
    </p:spTree>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fontScale="90000"/>
          </a:bodyPr>
          <a:lstStyle/>
          <a:p>
            <a:r>
              <a:rPr lang="en-US" b="1" dirty="0" smtClean="0">
                <a:latin typeface="Lucida Sans" pitchFamily="34" charset="0"/>
              </a:rPr>
              <a:t>Cheating Survey Participants</a:t>
            </a:r>
            <a:endParaRPr lang="en-US" b="1" dirty="0">
              <a:latin typeface="Lucida Sans" pitchFamily="34" charset="0"/>
            </a:endParaRPr>
          </a:p>
        </p:txBody>
      </p:sp>
      <p:sp>
        <p:nvSpPr>
          <p:cNvPr id="3" name="Content Placeholder 2"/>
          <p:cNvSpPr>
            <a:spLocks noGrp="1"/>
          </p:cNvSpPr>
          <p:nvPr>
            <p:ph idx="1"/>
          </p:nvPr>
        </p:nvSpPr>
        <p:spPr>
          <a:xfrm>
            <a:off x="1828800" y="2286000"/>
            <a:ext cx="4953000" cy="3429000"/>
          </a:xfrm>
        </p:spPr>
        <p:txBody>
          <a:bodyPr>
            <a:normAutofit fontScale="92500" lnSpcReduction="10000"/>
          </a:bodyPr>
          <a:lstStyle/>
          <a:p>
            <a:pPr>
              <a:buFont typeface="Arial" pitchFamily="34" charset="0"/>
              <a:buChar char="•"/>
            </a:pPr>
            <a:r>
              <a:rPr lang="en-US" dirty="0" smtClean="0"/>
              <a:t>Males 43%</a:t>
            </a:r>
          </a:p>
          <a:p>
            <a:pPr>
              <a:buFont typeface="Arial" pitchFamily="34" charset="0"/>
              <a:buChar char="•"/>
            </a:pPr>
            <a:r>
              <a:rPr lang="en-US" dirty="0" smtClean="0"/>
              <a:t>Females 57%</a:t>
            </a:r>
          </a:p>
          <a:p>
            <a:pPr>
              <a:buNone/>
            </a:pPr>
            <a:r>
              <a:rPr lang="en-US" dirty="0" smtClean="0"/>
              <a:t> </a:t>
            </a:r>
          </a:p>
          <a:p>
            <a:r>
              <a:rPr lang="en-US" dirty="0" smtClean="0"/>
              <a:t>61%  have been cheated on</a:t>
            </a:r>
          </a:p>
          <a:p>
            <a:r>
              <a:rPr lang="en-US" dirty="0" smtClean="0"/>
              <a:t>59%  have cheated on a partner</a:t>
            </a:r>
          </a:p>
          <a:p>
            <a:r>
              <a:rPr lang="en-US" dirty="0" smtClean="0"/>
              <a:t>57 % have been a secret lover</a:t>
            </a:r>
          </a:p>
          <a:p>
            <a:r>
              <a:rPr lang="en-US" dirty="0" smtClean="0"/>
              <a:t>72%  of those who have cheated</a:t>
            </a:r>
          </a:p>
          <a:p>
            <a:pPr>
              <a:buNone/>
            </a:pPr>
            <a:r>
              <a:rPr lang="en-US" dirty="0" smtClean="0"/>
              <a:t>            have also been cheated upon</a:t>
            </a:r>
            <a:endParaRPr lang="en-US" dirty="0"/>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1371600"/>
            <a:ext cx="7772400" cy="4724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Responsible/ethical/honest non-monogamy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Having sex with more than one man/woman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A deep, emotional, sometimes physical relationship with more than one partner simultaneously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Relationship with multiple people in which everyone knows about each other and is okay about it.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Having multiple concurrent romantic relationships with the full informed,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uncoerced</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consent of all parties.</a:t>
            </a:r>
          </a:p>
        </p:txBody>
      </p:sp>
      <p:sp>
        <p:nvSpPr>
          <p:cNvPr id="4" name="Rectangle 3"/>
          <p:cNvSpPr/>
          <p:nvPr/>
        </p:nvSpPr>
        <p:spPr>
          <a:xfrm>
            <a:off x="762000" y="304800"/>
            <a:ext cx="8052204" cy="830997"/>
          </a:xfrm>
          <a:prstGeom prst="rect">
            <a:avLst/>
          </a:prstGeom>
        </p:spPr>
        <p:txBody>
          <a:bodyPr wrap="none">
            <a:spAutoFit/>
          </a:bodyPr>
          <a:lstStyle/>
          <a:p>
            <a:r>
              <a:rPr lang="en-US" sz="4800" b="1" dirty="0" smtClean="0">
                <a:solidFill>
                  <a:schemeClr val="tx2"/>
                </a:solidFill>
                <a:latin typeface="Lucida Sans" pitchFamily="34" charset="0"/>
              </a:rPr>
              <a:t>Definitions of Polyamory</a:t>
            </a:r>
            <a:endParaRPr lang="en-US" sz="4800" dirty="0">
              <a:solidFill>
                <a:schemeClr val="tx2"/>
              </a:solidFill>
              <a:latin typeface="Lucida Sans" pitchFamily="34" charset="0"/>
            </a:endParaRPr>
          </a:p>
        </p:txBody>
      </p:sp>
    </p:spTree>
  </p:cSld>
  <p:clrMapOvr>
    <a:masterClrMapping/>
  </p:clrMapOvr>
  <p:transition spd="med">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381000" y="990600"/>
          <a:ext cx="8365985" cy="5117206"/>
        </p:xfrm>
        <a:graphic>
          <a:graphicData uri="http://schemas.openxmlformats.org/presentationml/2006/ole">
            <p:oleObj spid="_x0000_s20481" name="Chart" r:id="rId4" imgW="6086475" imgH="3086100" progId="Excel.Sheet.8">
              <p:embed/>
            </p:oleObj>
          </a:graphicData>
        </a:graphic>
      </p:graphicFrame>
    </p:spTree>
  </p:cSld>
  <p:clrMapOvr>
    <a:masterClrMapping/>
  </p:clrMapOvr>
  <p:transition spd="med">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srcRect/>
          <a:stretch>
            <a:fillRect/>
          </a:stretch>
        </p:blipFill>
        <p:spPr bwMode="auto">
          <a:xfrm>
            <a:off x="228600" y="2057400"/>
            <a:ext cx="8635898" cy="4419600"/>
          </a:xfrm>
          <a:prstGeom prst="rect">
            <a:avLst/>
          </a:prstGeom>
          <a:noFill/>
          <a:ln w="9525">
            <a:noFill/>
            <a:miter lim="800000"/>
            <a:headEnd/>
            <a:tailEnd/>
          </a:ln>
        </p:spPr>
      </p:pic>
      <p:sp>
        <p:nvSpPr>
          <p:cNvPr id="3" name="TextBox 2"/>
          <p:cNvSpPr txBox="1"/>
          <p:nvPr/>
        </p:nvSpPr>
        <p:spPr>
          <a:xfrm>
            <a:off x="990600" y="1066800"/>
            <a:ext cx="7391400" cy="707886"/>
          </a:xfrm>
          <a:prstGeom prst="rect">
            <a:avLst/>
          </a:prstGeom>
          <a:noFill/>
        </p:spPr>
        <p:txBody>
          <a:bodyPr wrap="square" rtlCol="0">
            <a:spAutoFit/>
          </a:bodyPr>
          <a:lstStyle/>
          <a:p>
            <a:r>
              <a:rPr lang="en-US" sz="4000" b="1" dirty="0" smtClean="0">
                <a:solidFill>
                  <a:schemeClr val="tx2"/>
                </a:solidFill>
                <a:latin typeface="Lucida Sans" pitchFamily="34" charset="0"/>
              </a:rPr>
              <a:t>Justifications for Cheating</a:t>
            </a:r>
            <a:endParaRPr lang="en-US" sz="4000" b="1" dirty="0">
              <a:solidFill>
                <a:schemeClr val="tx2"/>
              </a:solidFill>
              <a:latin typeface="Lucida Sans" pitchFamily="34" charset="0"/>
            </a:endParaRPr>
          </a:p>
        </p:txBody>
      </p:sp>
    </p:spTree>
  </p:cSld>
  <p:clrMapOvr>
    <a:masterClrMapping/>
  </p:clrMapOvr>
  <p:transition spd="med">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flipV="1">
            <a:off x="914400" y="1066800"/>
            <a:ext cx="7010400" cy="769441"/>
          </a:xfrm>
          <a:prstGeom prst="rect">
            <a:avLst/>
          </a:prstGeom>
          <a:noFill/>
          <a:ln w="9525">
            <a:noFill/>
            <a:miter lim="800000"/>
            <a:headEnd/>
            <a:tailEnd/>
          </a:ln>
        </p:spPr>
        <p:txBody>
          <a:bodyPr rot="10800000" wrap="square">
            <a:spAutoFit/>
          </a:bodyPr>
          <a:lstStyle/>
          <a:p>
            <a:pPr>
              <a:spcBef>
                <a:spcPct val="50000"/>
              </a:spcBef>
            </a:pPr>
            <a:r>
              <a:rPr lang="en-US" sz="4400" b="1" i="0" dirty="0">
                <a:solidFill>
                  <a:schemeClr val="tx1">
                    <a:lumMod val="50000"/>
                    <a:lumOff val="50000"/>
                  </a:schemeClr>
                </a:solidFill>
                <a:latin typeface="Lucida Sans" pitchFamily="34" charset="0"/>
              </a:rPr>
              <a:t>Multiple Partner Survey</a:t>
            </a:r>
          </a:p>
        </p:txBody>
      </p:sp>
      <p:sp>
        <p:nvSpPr>
          <p:cNvPr id="32771" name="Text Box 4"/>
          <p:cNvSpPr txBox="1">
            <a:spLocks noChangeArrowheads="1"/>
          </p:cNvSpPr>
          <p:nvPr/>
        </p:nvSpPr>
        <p:spPr bwMode="auto">
          <a:xfrm>
            <a:off x="381000" y="2667000"/>
            <a:ext cx="8305800" cy="2043113"/>
          </a:xfrm>
          <a:prstGeom prst="rect">
            <a:avLst/>
          </a:prstGeom>
          <a:noFill/>
          <a:ln w="9525">
            <a:noFill/>
            <a:miter lim="800000"/>
            <a:headEnd/>
            <a:tailEnd/>
          </a:ln>
        </p:spPr>
        <p:txBody>
          <a:bodyPr>
            <a:spAutoFit/>
          </a:bodyPr>
          <a:lstStyle/>
          <a:p>
            <a:pPr algn="ctr">
              <a:spcBef>
                <a:spcPct val="50000"/>
              </a:spcBef>
            </a:pPr>
            <a:r>
              <a:rPr lang="en-US" sz="3200" b="0" i="0" dirty="0"/>
              <a:t>     March 19 – April 4, 2008 (2 ½ weeks)</a:t>
            </a:r>
          </a:p>
          <a:p>
            <a:pPr algn="ctr">
              <a:spcBef>
                <a:spcPct val="50000"/>
              </a:spcBef>
            </a:pPr>
            <a:r>
              <a:rPr lang="en-US" sz="3200" b="0" i="0" dirty="0"/>
              <a:t>716 completed surveys  (99.6% completion)</a:t>
            </a:r>
          </a:p>
          <a:p>
            <a:pPr algn="ctr">
              <a:spcBef>
                <a:spcPct val="50000"/>
              </a:spcBef>
            </a:pPr>
            <a:r>
              <a:rPr lang="en-US" sz="3200" b="0" i="0" dirty="0" smtClean="0"/>
              <a:t>50 </a:t>
            </a:r>
            <a:r>
              <a:rPr lang="en-US" sz="3200" b="0" i="0" dirty="0"/>
              <a:t>Questions</a:t>
            </a:r>
          </a:p>
        </p:txBody>
      </p:sp>
    </p:spTree>
  </p:cSld>
  <p:clrMapOvr>
    <a:masterClrMapping/>
  </p:clrMapOvr>
  <p:transition spd="med">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86200" y="1066800"/>
            <a:ext cx="1447800" cy="762000"/>
          </a:xfrm>
          <a:prstGeom prst="rect">
            <a:avLst/>
          </a:prstGeom>
          <a:noFill/>
          <a:ln w="9525">
            <a:noFill/>
            <a:miter lim="800000"/>
            <a:headEnd/>
            <a:tailEnd/>
          </a:ln>
        </p:spPr>
        <p:txBody>
          <a:bodyPr>
            <a:spAutoFit/>
          </a:bodyPr>
          <a:lstStyle/>
          <a:p>
            <a:pPr>
              <a:spcBef>
                <a:spcPct val="50000"/>
              </a:spcBef>
            </a:pPr>
            <a:r>
              <a:rPr lang="en-US" sz="4400" b="0" i="0" dirty="0">
                <a:solidFill>
                  <a:schemeClr val="tx2"/>
                </a:solidFill>
                <a:latin typeface="Lucida Sans" pitchFamily="34" charset="0"/>
              </a:rPr>
              <a:t>Age</a:t>
            </a:r>
          </a:p>
        </p:txBody>
      </p:sp>
      <p:sp>
        <p:nvSpPr>
          <p:cNvPr id="34819" name="Text Box 3"/>
          <p:cNvSpPr txBox="1">
            <a:spLocks noChangeArrowheads="1"/>
          </p:cNvSpPr>
          <p:nvPr/>
        </p:nvSpPr>
        <p:spPr bwMode="auto">
          <a:xfrm>
            <a:off x="1905000" y="2209800"/>
            <a:ext cx="5791200" cy="2774950"/>
          </a:xfrm>
          <a:prstGeom prst="rect">
            <a:avLst/>
          </a:prstGeom>
          <a:noFill/>
          <a:ln w="9525">
            <a:noFill/>
            <a:miter lim="800000"/>
            <a:headEnd/>
            <a:tailEnd/>
          </a:ln>
        </p:spPr>
        <p:txBody>
          <a:bodyPr>
            <a:spAutoFit/>
          </a:bodyPr>
          <a:lstStyle/>
          <a:p>
            <a:pPr>
              <a:spcBef>
                <a:spcPct val="50000"/>
              </a:spcBef>
            </a:pPr>
            <a:r>
              <a:rPr lang="en-US" sz="3200" i="0">
                <a:latin typeface="Times New Roman" charset="0"/>
              </a:rPr>
              <a:t>Average </a:t>
            </a:r>
            <a:r>
              <a:rPr lang="en-US" sz="3200" i="0"/>
              <a:t>–</a:t>
            </a:r>
            <a:r>
              <a:rPr lang="en-US" sz="3200" i="0">
                <a:latin typeface="Times New Roman" charset="0"/>
              </a:rPr>
              <a:t> 39 </a:t>
            </a:r>
          </a:p>
          <a:p>
            <a:pPr>
              <a:spcBef>
                <a:spcPct val="50000"/>
              </a:spcBef>
            </a:pPr>
            <a:r>
              <a:rPr lang="en-US" sz="3200" i="0">
                <a:latin typeface="Times New Roman" charset="0"/>
              </a:rPr>
              <a:t>Median </a:t>
            </a:r>
            <a:r>
              <a:rPr lang="en-US" sz="3200" i="0"/>
              <a:t>–</a:t>
            </a:r>
            <a:r>
              <a:rPr lang="en-US" sz="3200" i="0">
                <a:latin typeface="Times New Roman" charset="0"/>
              </a:rPr>
              <a:t> 38</a:t>
            </a:r>
          </a:p>
          <a:p>
            <a:pPr>
              <a:spcBef>
                <a:spcPct val="50000"/>
              </a:spcBef>
            </a:pPr>
            <a:r>
              <a:rPr lang="en-US" sz="3200" i="0">
                <a:latin typeface="Times New Roman" charset="0"/>
              </a:rPr>
              <a:t>Mode </a:t>
            </a:r>
            <a:r>
              <a:rPr lang="en-US" sz="3200" i="0"/>
              <a:t>–</a:t>
            </a:r>
            <a:r>
              <a:rPr lang="en-US" sz="3200" i="0">
                <a:latin typeface="Times New Roman" charset="0"/>
              </a:rPr>
              <a:t> 38</a:t>
            </a:r>
          </a:p>
          <a:p>
            <a:pPr>
              <a:spcBef>
                <a:spcPct val="50000"/>
              </a:spcBef>
            </a:pPr>
            <a:r>
              <a:rPr lang="en-US" sz="3200" i="0">
                <a:latin typeface="Times New Roman" charset="0"/>
              </a:rPr>
              <a:t>Range  19-74</a:t>
            </a:r>
          </a:p>
        </p:txBody>
      </p:sp>
    </p:spTree>
  </p:cSld>
  <p:clrMapOvr>
    <a:masterClrMapping/>
  </p:clrMapOvr>
  <p:transition spd="med">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1524000" y="1905000"/>
          <a:ext cx="6705600" cy="4191000"/>
        </p:xfrm>
        <a:graphic>
          <a:graphicData uri="http://schemas.openxmlformats.org/presentationml/2006/ole">
            <p:oleObj spid="_x0000_s9218" name="Chart" r:id="rId4" imgW="6096000" imgH="4067243" progId="MSGraph.Chart.8">
              <p:embed followColorScheme="full"/>
            </p:oleObj>
          </a:graphicData>
        </a:graphic>
      </p:graphicFrame>
      <p:sp>
        <p:nvSpPr>
          <p:cNvPr id="1027" name="Text Box 3"/>
          <p:cNvSpPr txBox="1">
            <a:spLocks noChangeArrowheads="1"/>
          </p:cNvSpPr>
          <p:nvPr/>
        </p:nvSpPr>
        <p:spPr bwMode="auto">
          <a:xfrm>
            <a:off x="4038600" y="685800"/>
            <a:ext cx="1219200" cy="762000"/>
          </a:xfrm>
          <a:prstGeom prst="rect">
            <a:avLst/>
          </a:prstGeom>
          <a:noFill/>
          <a:ln w="9525">
            <a:noFill/>
            <a:miter lim="800000"/>
            <a:headEnd/>
            <a:tailEnd/>
          </a:ln>
        </p:spPr>
        <p:txBody>
          <a:bodyPr>
            <a:spAutoFit/>
          </a:bodyPr>
          <a:lstStyle/>
          <a:p>
            <a:pPr>
              <a:spcBef>
                <a:spcPct val="50000"/>
              </a:spcBef>
            </a:pPr>
            <a:r>
              <a:rPr lang="en-US" sz="4400" b="1" i="0" dirty="0">
                <a:solidFill>
                  <a:schemeClr val="tx2"/>
                </a:solidFill>
                <a:latin typeface="Lucida Sans" pitchFamily="34" charset="0"/>
              </a:rPr>
              <a:t>Sex</a:t>
            </a:r>
          </a:p>
        </p:txBody>
      </p:sp>
    </p:spTree>
  </p:cSld>
  <p:clrMapOvr>
    <a:masterClrMapping/>
  </p:clrMapOvr>
  <p:transition spd="med">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352800" y="381000"/>
            <a:ext cx="3886200" cy="769441"/>
          </a:xfrm>
          <a:prstGeom prst="rect">
            <a:avLst/>
          </a:prstGeom>
          <a:noFill/>
          <a:ln w="9525">
            <a:noFill/>
            <a:miter lim="800000"/>
            <a:headEnd/>
            <a:tailEnd/>
          </a:ln>
        </p:spPr>
        <p:txBody>
          <a:bodyPr wrap="square">
            <a:spAutoFit/>
          </a:bodyPr>
          <a:lstStyle/>
          <a:p>
            <a:pPr>
              <a:spcBef>
                <a:spcPct val="50000"/>
              </a:spcBef>
            </a:pPr>
            <a:r>
              <a:rPr lang="en-US" sz="4400" b="1" i="0" dirty="0">
                <a:solidFill>
                  <a:schemeClr val="tx2"/>
                </a:solidFill>
                <a:latin typeface="Lucida Sans" pitchFamily="34" charset="0"/>
              </a:rPr>
              <a:t>Education</a:t>
            </a:r>
          </a:p>
        </p:txBody>
      </p:sp>
      <p:graphicFrame>
        <p:nvGraphicFramePr>
          <p:cNvPr id="3074" name="Object 0"/>
          <p:cNvGraphicFramePr>
            <a:graphicFrameLocks noChangeAspect="1"/>
          </p:cNvGraphicFramePr>
          <p:nvPr/>
        </p:nvGraphicFramePr>
        <p:xfrm>
          <a:off x="762000" y="1371600"/>
          <a:ext cx="7772400" cy="4876800"/>
        </p:xfrm>
        <a:graphic>
          <a:graphicData uri="http://schemas.openxmlformats.org/presentationml/2006/ole">
            <p:oleObj spid="_x0000_s11266" name="Chart" r:id="rId4" imgW="6218640" imgH="3594960" progId="Excel.Sheet.8">
              <p:embed/>
            </p:oleObj>
          </a:graphicData>
        </a:graphic>
      </p:graphicFrame>
    </p:spTree>
  </p:cSld>
  <p:clrMapOvr>
    <a:masterClrMapping/>
  </p:clrMapOvr>
  <p:transition spd="med">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600200" y="533400"/>
            <a:ext cx="5638800" cy="769441"/>
          </a:xfrm>
          <a:prstGeom prst="rect">
            <a:avLst/>
          </a:prstGeom>
          <a:noFill/>
          <a:ln w="9525">
            <a:noFill/>
            <a:miter lim="800000"/>
            <a:headEnd/>
            <a:tailEnd/>
          </a:ln>
        </p:spPr>
        <p:txBody>
          <a:bodyPr wrap="square">
            <a:spAutoFit/>
          </a:bodyPr>
          <a:lstStyle/>
          <a:p>
            <a:pPr>
              <a:spcBef>
                <a:spcPct val="50000"/>
              </a:spcBef>
            </a:pPr>
            <a:r>
              <a:rPr lang="en-US" sz="4400" b="1" i="0" dirty="0">
                <a:solidFill>
                  <a:schemeClr val="tx2"/>
                </a:solidFill>
                <a:latin typeface="Lucida Sans" pitchFamily="34" charset="0"/>
              </a:rPr>
              <a:t>Sexual Orientation</a:t>
            </a:r>
          </a:p>
        </p:txBody>
      </p:sp>
      <p:graphicFrame>
        <p:nvGraphicFramePr>
          <p:cNvPr id="2050" name="Object 0"/>
          <p:cNvGraphicFramePr>
            <a:graphicFrameLocks noChangeAspect="1"/>
          </p:cNvGraphicFramePr>
          <p:nvPr/>
        </p:nvGraphicFramePr>
        <p:xfrm>
          <a:off x="1524000" y="1371600"/>
          <a:ext cx="6096000" cy="4067175"/>
        </p:xfrm>
        <a:graphic>
          <a:graphicData uri="http://schemas.openxmlformats.org/presentationml/2006/ole">
            <p:oleObj spid="_x0000_s10242" name="Chart" r:id="rId4" imgW="6096000" imgH="4067243" progId="MSGraph.Chart.8">
              <p:embed followColorScheme="full"/>
            </p:oleObj>
          </a:graphicData>
        </a:graphic>
      </p:graphicFrame>
    </p:spTree>
  </p:cSld>
  <p:clrMapOvr>
    <a:masterClrMapping/>
  </p:clrMapOvr>
  <p:transition spd="med">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36" name="Object 0"/>
          <p:cNvGraphicFramePr>
            <a:graphicFrameLocks noChangeAspect="1"/>
          </p:cNvGraphicFramePr>
          <p:nvPr/>
        </p:nvGraphicFramePr>
        <p:xfrm>
          <a:off x="1600200" y="0"/>
          <a:ext cx="6477000" cy="3444875"/>
        </p:xfrm>
        <a:graphic>
          <a:graphicData uri="http://schemas.openxmlformats.org/presentationml/2006/ole">
            <p:oleObj spid="_x0000_s17410" name="Worksheet" r:id="rId4" imgW="4263840" imgH="2250000" progId="Excel.Sheet.8">
              <p:embed/>
            </p:oleObj>
          </a:graphicData>
        </a:graphic>
      </p:graphicFrame>
      <p:graphicFrame>
        <p:nvGraphicFramePr>
          <p:cNvPr id="270337" name="Object 1"/>
          <p:cNvGraphicFramePr>
            <a:graphicFrameLocks noChangeAspect="1"/>
          </p:cNvGraphicFramePr>
          <p:nvPr/>
        </p:nvGraphicFramePr>
        <p:xfrm>
          <a:off x="1600200" y="3429000"/>
          <a:ext cx="6477000" cy="3419475"/>
        </p:xfrm>
        <a:graphic>
          <a:graphicData uri="http://schemas.openxmlformats.org/presentationml/2006/ole">
            <p:oleObj spid="_x0000_s17411" name="Worksheet" r:id="rId5" imgW="4263840" imgH="2250000" progId="Excel.Sheet.8">
              <p:embed/>
            </p:oleObj>
          </a:graphicData>
        </a:graphic>
      </p:graphicFrame>
    </p:spTree>
  </p:cSld>
  <p:clrMapOvr>
    <a:masterClrMapping/>
  </p:clrMapOvr>
  <p:transition spd="med">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1600200" y="3429000"/>
          <a:ext cx="6096000" cy="3400425"/>
        </p:xfrm>
        <a:graphic>
          <a:graphicData uri="http://schemas.openxmlformats.org/presentationml/2006/ole">
            <p:oleObj spid="_x0000_s15362" name="Worksheet" r:id="rId4" imgW="4263840" imgH="2250000" progId="Excel.Sheet.8">
              <p:embed/>
            </p:oleObj>
          </a:graphicData>
        </a:graphic>
      </p:graphicFrame>
      <p:graphicFrame>
        <p:nvGraphicFramePr>
          <p:cNvPr id="18435" name="Object 3"/>
          <p:cNvGraphicFramePr>
            <a:graphicFrameLocks noChangeAspect="1"/>
          </p:cNvGraphicFramePr>
          <p:nvPr/>
        </p:nvGraphicFramePr>
        <p:xfrm>
          <a:off x="1600200" y="93663"/>
          <a:ext cx="6096000" cy="3487737"/>
        </p:xfrm>
        <a:graphic>
          <a:graphicData uri="http://schemas.openxmlformats.org/presentationml/2006/ole">
            <p:oleObj spid="_x0000_s15363" name="Worksheet" r:id="rId5" imgW="4263840" imgH="2250000" progId="Excel.Sheet.8">
              <p:embed/>
            </p:oleObj>
          </a:graphicData>
        </a:graphic>
      </p:graphicFrame>
    </p:spTree>
  </p:cSld>
  <p:clrMapOvr>
    <a:masterClrMapping/>
  </p:clrMapOvr>
  <p:transition spd="med">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381000" y="1295400"/>
          <a:ext cx="8458200" cy="5562600"/>
        </p:xfrm>
        <a:graphic>
          <a:graphicData uri="http://schemas.openxmlformats.org/presentationml/2006/ole">
            <p:oleObj spid="_x0000_s13314" name="Chart" r:id="rId4" imgW="8277343" imgH="5562600" progId="MSGraph.Chart.8">
              <p:embed followColorScheme="full"/>
            </p:oleObj>
          </a:graphicData>
        </a:graphic>
      </p:graphicFrame>
      <p:sp>
        <p:nvSpPr>
          <p:cNvPr id="6147" name="Text Box 4"/>
          <p:cNvSpPr txBox="1">
            <a:spLocks noChangeArrowheads="1"/>
          </p:cNvSpPr>
          <p:nvPr/>
        </p:nvSpPr>
        <p:spPr bwMode="auto">
          <a:xfrm>
            <a:off x="1676400" y="457200"/>
            <a:ext cx="6629400" cy="769441"/>
          </a:xfrm>
          <a:prstGeom prst="rect">
            <a:avLst/>
          </a:prstGeom>
          <a:noFill/>
          <a:ln w="9525">
            <a:noFill/>
            <a:miter lim="800000"/>
            <a:headEnd/>
            <a:tailEnd/>
          </a:ln>
        </p:spPr>
        <p:txBody>
          <a:bodyPr wrap="square">
            <a:spAutoFit/>
          </a:bodyPr>
          <a:lstStyle/>
          <a:p>
            <a:pPr>
              <a:spcBef>
                <a:spcPct val="50000"/>
              </a:spcBef>
            </a:pPr>
            <a:r>
              <a:rPr lang="en-US" sz="4400" b="1" i="0" dirty="0">
                <a:solidFill>
                  <a:schemeClr val="tx2"/>
                </a:solidFill>
                <a:latin typeface="Lucida Sans" pitchFamily="34" charset="0"/>
              </a:rPr>
              <a:t>Relationship Patterns</a:t>
            </a:r>
          </a:p>
        </p:txBody>
      </p:sp>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57200"/>
            <a:ext cx="6094938" cy="830997"/>
          </a:xfrm>
          <a:prstGeom prst="rect">
            <a:avLst/>
          </a:prstGeom>
        </p:spPr>
        <p:txBody>
          <a:bodyPr wrap="none">
            <a:spAutoFit/>
          </a:bodyPr>
          <a:lstStyle/>
          <a:p>
            <a:r>
              <a:rPr lang="en-US" sz="4800" b="1" dirty="0" smtClean="0">
                <a:solidFill>
                  <a:schemeClr val="tx2"/>
                </a:solidFill>
                <a:latin typeface="Lucida Sans" pitchFamily="34" charset="0"/>
              </a:rPr>
              <a:t>More Definitions…</a:t>
            </a:r>
            <a:endParaRPr lang="en-US" sz="4800" dirty="0">
              <a:solidFill>
                <a:schemeClr val="tx2"/>
              </a:solidFill>
              <a:latin typeface="Lucida Sans" pitchFamily="34" charset="0"/>
            </a:endParaRPr>
          </a:p>
        </p:txBody>
      </p:sp>
      <p:sp>
        <p:nvSpPr>
          <p:cNvPr id="3" name="Rectangle 2"/>
          <p:cNvSpPr/>
          <p:nvPr/>
        </p:nvSpPr>
        <p:spPr>
          <a:xfrm>
            <a:off x="1066800" y="1447801"/>
            <a:ext cx="7391400" cy="3970318"/>
          </a:xfrm>
          <a:prstGeom prst="rect">
            <a:avLst/>
          </a:prstGeom>
        </p:spPr>
        <p:txBody>
          <a:bodyPr wrap="square">
            <a:spAutoFit/>
          </a:bodyPr>
          <a:lstStyle/>
          <a:p>
            <a:pPr>
              <a:buFont typeface="Arial" pitchFamily="34" charset="0"/>
              <a:buChar char="•"/>
            </a:pPr>
            <a:r>
              <a:rPr lang="en-US" sz="2800" i="1" dirty="0" smtClean="0"/>
              <a:t>Believing that we can love more than one person at the same time, with or without sexual engagement.</a:t>
            </a:r>
          </a:p>
          <a:p>
            <a:pPr>
              <a:buFont typeface="Arial" pitchFamily="34" charset="0"/>
              <a:buChar char="•"/>
            </a:pPr>
            <a:r>
              <a:rPr lang="en-US" sz="2800" i="1" dirty="0" smtClean="0"/>
              <a:t>An exploration into conscious relating that doesn't subscribe to the conventional paradigm of lifelong marriage. Rather than revolving around the couple, it revolves around the individual as a whole and evolving person. Based on non-possessive love.</a:t>
            </a:r>
          </a:p>
        </p:txBody>
      </p:sp>
    </p:spTree>
  </p:cSld>
  <p:clrMapOvr>
    <a:masterClrMapping/>
  </p:clrMapOvr>
  <p:transition spd="med">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676400" y="381000"/>
            <a:ext cx="5943600" cy="769441"/>
          </a:xfrm>
          <a:prstGeom prst="rect">
            <a:avLst/>
          </a:prstGeom>
          <a:noFill/>
          <a:ln w="9525">
            <a:noFill/>
            <a:miter lim="800000"/>
            <a:headEnd/>
            <a:tailEnd/>
          </a:ln>
        </p:spPr>
        <p:txBody>
          <a:bodyPr wrap="square">
            <a:spAutoFit/>
          </a:bodyPr>
          <a:lstStyle/>
          <a:p>
            <a:pPr>
              <a:spcBef>
                <a:spcPct val="50000"/>
              </a:spcBef>
            </a:pPr>
            <a:r>
              <a:rPr lang="en-US" sz="4400" b="1" i="0" dirty="0">
                <a:solidFill>
                  <a:schemeClr val="tx2"/>
                </a:solidFill>
                <a:latin typeface="Lucida Sans" pitchFamily="34" charset="0"/>
              </a:rPr>
              <a:t>Residence Patterns</a:t>
            </a:r>
          </a:p>
        </p:txBody>
      </p:sp>
      <p:graphicFrame>
        <p:nvGraphicFramePr>
          <p:cNvPr id="7170" name="Object 0"/>
          <p:cNvGraphicFramePr>
            <a:graphicFrameLocks noChangeAspect="1"/>
          </p:cNvGraphicFramePr>
          <p:nvPr/>
        </p:nvGraphicFramePr>
        <p:xfrm>
          <a:off x="685800" y="1235075"/>
          <a:ext cx="7924800" cy="5241925"/>
        </p:xfrm>
        <a:graphic>
          <a:graphicData uri="http://schemas.openxmlformats.org/presentationml/2006/ole">
            <p:oleObj spid="_x0000_s14338" name="Chart" r:id="rId4" imgW="5901480" imgH="4192200" progId="Excel.Sheet.8">
              <p:embed/>
            </p:oleObj>
          </a:graphicData>
        </a:graphic>
      </p:graphicFrame>
    </p:spTree>
  </p:cSld>
  <p:clrMapOvr>
    <a:masterClrMapping/>
  </p:clrMapOvr>
  <p:transition spd="med">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smtClean="0">
                <a:latin typeface="Lucida Sans" pitchFamily="34" charset="0"/>
              </a:rPr>
              <a:t>Poly Identity vs. Poly Behavior</a:t>
            </a:r>
            <a:endParaRPr lang="en-US" sz="4000" b="1" dirty="0">
              <a:latin typeface="Lucida Sans" pitchFamily="34" charset="0"/>
            </a:endParaRPr>
          </a:p>
        </p:txBody>
      </p:sp>
      <p:sp>
        <p:nvSpPr>
          <p:cNvPr id="3" name="Content Placeholder 2"/>
          <p:cNvSpPr>
            <a:spLocks noGrp="1"/>
          </p:cNvSpPr>
          <p:nvPr>
            <p:ph idx="1"/>
          </p:nvPr>
        </p:nvSpPr>
        <p:spPr/>
        <p:txBody>
          <a:bodyPr>
            <a:normAutofit lnSpcReduction="10000"/>
          </a:bodyPr>
          <a:lstStyle/>
          <a:p>
            <a:r>
              <a:rPr lang="en-US" dirty="0" smtClean="0"/>
              <a:t>Alignment with ideology</a:t>
            </a:r>
          </a:p>
          <a:p>
            <a:pPr lvl="1"/>
            <a:r>
              <a:rPr lang="en-US" dirty="0" smtClean="0"/>
              <a:t>Non-possessiveness</a:t>
            </a:r>
          </a:p>
          <a:p>
            <a:pPr lvl="1"/>
            <a:r>
              <a:rPr lang="en-US" dirty="0" smtClean="0"/>
              <a:t>Transparency</a:t>
            </a:r>
          </a:p>
          <a:p>
            <a:pPr lvl="1"/>
            <a:r>
              <a:rPr lang="en-US" dirty="0" err="1" smtClean="0"/>
              <a:t>Consensuality</a:t>
            </a:r>
            <a:endParaRPr lang="en-US" dirty="0" smtClean="0"/>
          </a:p>
          <a:p>
            <a:pPr lvl="1"/>
            <a:r>
              <a:rPr lang="en-US" dirty="0" smtClean="0"/>
              <a:t>Jealousy Management</a:t>
            </a:r>
          </a:p>
          <a:p>
            <a:pPr lvl="1"/>
            <a:r>
              <a:rPr lang="en-US" dirty="0" smtClean="0"/>
              <a:t>Compersion</a:t>
            </a:r>
          </a:p>
          <a:p>
            <a:r>
              <a:rPr lang="en-US" dirty="0" smtClean="0"/>
              <a:t>Multiple Partners/Lovers</a:t>
            </a:r>
          </a:p>
          <a:p>
            <a:pPr lvl="1"/>
            <a:r>
              <a:rPr lang="en-US" dirty="0" smtClean="0"/>
              <a:t>Satisfied with quantity and quality of visits</a:t>
            </a:r>
          </a:p>
          <a:p>
            <a:pPr lvl="1"/>
            <a:r>
              <a:rPr lang="en-US" dirty="0" smtClean="0"/>
              <a:t>Research has shown that poly-identified people do not necessarily have many partners and lots of sex</a:t>
            </a:r>
          </a:p>
          <a:p>
            <a:endParaRPr lang="en-US" dirty="0"/>
          </a:p>
        </p:txBody>
      </p:sp>
    </p:spTree>
  </p:cSld>
  <p:clrMapOvr>
    <a:masterClrMapping/>
  </p:clrMapOvr>
  <p:transition spd="med">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0"/>
          <p:cNvGraphicFramePr>
            <a:graphicFrameLocks noChangeAspect="1"/>
          </p:cNvGraphicFramePr>
          <p:nvPr/>
        </p:nvGraphicFramePr>
        <p:xfrm>
          <a:off x="1524000" y="1524000"/>
          <a:ext cx="6143625" cy="3971925"/>
        </p:xfrm>
        <a:graphic>
          <a:graphicData uri="http://schemas.openxmlformats.org/presentationml/2006/ole">
            <p:oleObj spid="_x0000_s12290" name="Chart" r:id="rId4" imgW="6143743" imgH="4124257" progId="MSGraph.Chart.8">
              <p:embed followColorScheme="full"/>
            </p:oleObj>
          </a:graphicData>
        </a:graphic>
      </p:graphicFrame>
      <p:sp>
        <p:nvSpPr>
          <p:cNvPr id="5123" name="Text Box 5"/>
          <p:cNvSpPr txBox="1">
            <a:spLocks noChangeArrowheads="1"/>
          </p:cNvSpPr>
          <p:nvPr/>
        </p:nvSpPr>
        <p:spPr bwMode="auto">
          <a:xfrm>
            <a:off x="1600200" y="609600"/>
            <a:ext cx="5867400" cy="769441"/>
          </a:xfrm>
          <a:prstGeom prst="rect">
            <a:avLst/>
          </a:prstGeom>
          <a:noFill/>
          <a:ln w="9525">
            <a:noFill/>
            <a:miter lim="800000"/>
            <a:headEnd/>
            <a:tailEnd/>
          </a:ln>
        </p:spPr>
        <p:txBody>
          <a:bodyPr wrap="square">
            <a:spAutoFit/>
          </a:bodyPr>
          <a:lstStyle/>
          <a:p>
            <a:pPr>
              <a:spcBef>
                <a:spcPct val="50000"/>
              </a:spcBef>
            </a:pPr>
            <a:r>
              <a:rPr lang="en-US" sz="4400" b="1" i="0" dirty="0">
                <a:solidFill>
                  <a:schemeClr val="tx2"/>
                </a:solidFill>
                <a:latin typeface="Lucida Sans" pitchFamily="34" charset="0"/>
              </a:rPr>
              <a:t>Number of Partners</a:t>
            </a:r>
          </a:p>
        </p:txBody>
      </p:sp>
    </p:spTree>
  </p:cSld>
  <p:clrMapOvr>
    <a:masterClrMapping/>
  </p:clrMapOvr>
  <p:transition spd="med">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Lucida Sans" pitchFamily="34" charset="0"/>
              </a:rPr>
              <a:t>How Being in a </a:t>
            </a:r>
            <a:br>
              <a:rPr lang="en-US" b="1" dirty="0" smtClean="0">
                <a:latin typeface="Lucida Sans" pitchFamily="34" charset="0"/>
              </a:rPr>
            </a:br>
            <a:r>
              <a:rPr lang="en-US" b="1" dirty="0" smtClean="0">
                <a:latin typeface="Lucida Sans" pitchFamily="34" charset="0"/>
              </a:rPr>
              <a:t>Poly Relationship </a:t>
            </a:r>
            <a:r>
              <a:rPr lang="en-US" b="1" i="1" dirty="0" smtClean="0">
                <a:latin typeface="Lucida Sans" pitchFamily="34" charset="0"/>
              </a:rPr>
              <a:t>Feels</a:t>
            </a:r>
            <a:r>
              <a:rPr lang="en-US" b="1" dirty="0" smtClean="0">
                <a:latin typeface="Lucida Sans" pitchFamily="34" charset="0"/>
              </a:rPr>
              <a:t> </a:t>
            </a:r>
            <a:endParaRPr lang="en-US" b="1" dirty="0">
              <a:latin typeface="Lucida Sans" pitchFamily="34" charset="0"/>
            </a:endParaRPr>
          </a:p>
        </p:txBody>
      </p:sp>
      <p:sp>
        <p:nvSpPr>
          <p:cNvPr id="3" name="Content Placeholder 2"/>
          <p:cNvSpPr>
            <a:spLocks noGrp="1"/>
          </p:cNvSpPr>
          <p:nvPr>
            <p:ph idx="1"/>
          </p:nvPr>
        </p:nvSpPr>
        <p:spPr/>
        <p:txBody>
          <a:bodyPr>
            <a:normAutofit lnSpcReduction="10000"/>
          </a:bodyPr>
          <a:lstStyle/>
          <a:p>
            <a:r>
              <a:rPr lang="en-US" dirty="0" smtClean="0"/>
              <a:t>High Demand for Honesty</a:t>
            </a:r>
          </a:p>
          <a:p>
            <a:r>
              <a:rPr lang="en-US" dirty="0" smtClean="0"/>
              <a:t>Primary vs. Secondary vs. Incidental</a:t>
            </a:r>
          </a:p>
          <a:p>
            <a:pPr lvl="1"/>
            <a:r>
              <a:rPr lang="en-US" dirty="0" smtClean="0"/>
              <a:t>The challenges of having multiple primaries</a:t>
            </a:r>
          </a:p>
          <a:p>
            <a:pPr lvl="2"/>
            <a:r>
              <a:rPr lang="en-US" dirty="0" smtClean="0"/>
              <a:t>Logistics, Communication, Respect</a:t>
            </a:r>
          </a:p>
          <a:p>
            <a:pPr lvl="1"/>
            <a:r>
              <a:rPr lang="en-US" dirty="0" smtClean="0"/>
              <a:t>The challenges of not </a:t>
            </a:r>
            <a:r>
              <a:rPr lang="en-US" i="1" dirty="0" smtClean="0"/>
              <a:t>feeling</a:t>
            </a:r>
            <a:r>
              <a:rPr lang="en-US" dirty="0" smtClean="0"/>
              <a:t> like anyone’s primary</a:t>
            </a:r>
          </a:p>
          <a:p>
            <a:pPr lvl="2"/>
            <a:r>
              <a:rPr lang="en-US" dirty="0" smtClean="0"/>
              <a:t>The importance of being a favorite</a:t>
            </a:r>
          </a:p>
          <a:p>
            <a:pPr lvl="1"/>
            <a:r>
              <a:rPr lang="en-US" dirty="0" smtClean="0"/>
              <a:t>The possibility of having multiple statuses </a:t>
            </a:r>
          </a:p>
          <a:p>
            <a:pPr lvl="2"/>
            <a:r>
              <a:rPr lang="en-US" dirty="0" smtClean="0"/>
              <a:t>Being an NRE enhanced favorite and a public primary</a:t>
            </a:r>
          </a:p>
          <a:p>
            <a:r>
              <a:rPr lang="en-US" dirty="0" smtClean="0"/>
              <a:t>Consideration: Is it possible to be happy with polyamory and to </a:t>
            </a:r>
            <a:r>
              <a:rPr lang="en-US" i="1" dirty="0" smtClean="0"/>
              <a:t>not</a:t>
            </a:r>
            <a:r>
              <a:rPr lang="en-US" dirty="0" smtClean="0"/>
              <a:t> feel like a favorite and/or have a </a:t>
            </a:r>
            <a:r>
              <a:rPr lang="en-US" smtClean="0"/>
              <a:t>primary status?</a:t>
            </a:r>
            <a:endParaRPr lang="en-US" dirty="0" smtClean="0"/>
          </a:p>
          <a:p>
            <a:pPr lvl="1"/>
            <a:endParaRPr lang="en-US" dirty="0" smtClean="0"/>
          </a:p>
          <a:p>
            <a:pPr lvl="2">
              <a:buNone/>
            </a:pPr>
            <a:endParaRPr lang="en-US" dirty="0"/>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r>
              <a:rPr lang="en-US" dirty="0" smtClean="0"/>
              <a:t>Embrace Poly Culture</a:t>
            </a:r>
          </a:p>
          <a:p>
            <a:r>
              <a:rPr lang="en-US" dirty="0" smtClean="0"/>
              <a:t>Jealousy Management</a:t>
            </a:r>
          </a:p>
          <a:p>
            <a:r>
              <a:rPr lang="en-US" dirty="0" smtClean="0"/>
              <a:t>Compersion</a:t>
            </a:r>
          </a:p>
          <a:p>
            <a:r>
              <a:rPr lang="en-US" dirty="0" smtClean="0"/>
              <a:t>NRE Management</a:t>
            </a:r>
          </a:p>
          <a:p>
            <a:r>
              <a:rPr lang="en-US" dirty="0" smtClean="0"/>
              <a:t>Disclosure </a:t>
            </a:r>
          </a:p>
          <a:p>
            <a:pPr lvl="1"/>
            <a:r>
              <a:rPr lang="en-US" dirty="0" smtClean="0"/>
              <a:t>Transparency</a:t>
            </a:r>
          </a:p>
          <a:p>
            <a:pPr lvl="1"/>
            <a:r>
              <a:rPr lang="en-US" dirty="0" err="1" smtClean="0"/>
              <a:t>Consensuality</a:t>
            </a:r>
            <a:endParaRPr lang="en-US" dirty="0" smtClean="0"/>
          </a:p>
          <a:p>
            <a:pPr lvl="1">
              <a:buFontTx/>
              <a:buNone/>
            </a:pPr>
            <a:endParaRPr lang="en-US" b="1" dirty="0" smtClean="0"/>
          </a:p>
        </p:txBody>
      </p:sp>
      <p:sp>
        <p:nvSpPr>
          <p:cNvPr id="26626" name="Rectangle 2"/>
          <p:cNvSpPr>
            <a:spLocks noGrp="1" noChangeArrowheads="1"/>
          </p:cNvSpPr>
          <p:nvPr>
            <p:ph type="title"/>
          </p:nvPr>
        </p:nvSpPr>
        <p:spPr>
          <a:xfrm>
            <a:off x="838200" y="762000"/>
            <a:ext cx="7848600" cy="1143000"/>
          </a:xfrm>
        </p:spPr>
        <p:txBody>
          <a:bodyPr>
            <a:normAutofit fontScale="90000"/>
          </a:bodyPr>
          <a:lstStyle/>
          <a:p>
            <a:pPr fontAlgn="auto">
              <a:spcAft>
                <a:spcPts val="0"/>
              </a:spcAft>
              <a:defRPr/>
            </a:pPr>
            <a:r>
              <a:rPr lang="en-US" b="1" dirty="0" smtClean="0">
                <a:latin typeface="Lucida Sans" pitchFamily="34" charset="0"/>
              </a:rPr>
              <a:t>Poly Cultural Conventions</a:t>
            </a:r>
          </a:p>
        </p:txBody>
      </p:sp>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Lucida Sans" pitchFamily="34" charset="0"/>
              </a:rPr>
              <a:t>The Hallmark of Polyamory</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Appetite for Disclosure</a:t>
            </a:r>
          </a:p>
          <a:p>
            <a:pPr lvl="1"/>
            <a:r>
              <a:rPr lang="en-US" dirty="0" smtClean="0"/>
              <a:t>Open to Hear</a:t>
            </a:r>
          </a:p>
          <a:p>
            <a:pPr lvl="1"/>
            <a:r>
              <a:rPr lang="en-US" dirty="0" smtClean="0"/>
              <a:t>Open to Share</a:t>
            </a:r>
          </a:p>
          <a:p>
            <a:pPr lvl="1"/>
            <a:r>
              <a:rPr lang="en-US" dirty="0" smtClean="0"/>
              <a:t>Safety in Knowing</a:t>
            </a:r>
          </a:p>
          <a:p>
            <a:r>
              <a:rPr lang="en-US" dirty="0" smtClean="0"/>
              <a:t>Compersion</a:t>
            </a:r>
          </a:p>
          <a:p>
            <a:pPr lvl="1"/>
            <a:r>
              <a:rPr lang="en-US" dirty="0" smtClean="0"/>
              <a:t>Positive Regard for Partners’  Extra-Relationship Erotic/Emotional Connections</a:t>
            </a:r>
          </a:p>
          <a:p>
            <a:pPr lvl="1"/>
            <a:endParaRPr lang="en-US" dirty="0" smtClean="0"/>
          </a:p>
          <a:p>
            <a:pPr lvl="1"/>
            <a:endParaRPr lang="en-US" dirty="0" smtClean="0"/>
          </a:p>
        </p:txBody>
      </p:sp>
    </p:spTree>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295400" y="1752600"/>
            <a:ext cx="7086600" cy="1569660"/>
          </a:xfrm>
          <a:prstGeom prst="rect">
            <a:avLst/>
          </a:prstGeom>
          <a:noFill/>
          <a:ln w="9525">
            <a:noFill/>
            <a:miter lim="800000"/>
            <a:headEnd/>
            <a:tailEnd/>
          </a:ln>
        </p:spPr>
        <p:txBody>
          <a:bodyPr>
            <a:spAutoFit/>
          </a:bodyPr>
          <a:lstStyle/>
          <a:p>
            <a:r>
              <a:rPr lang="en-US" sz="2400" b="0" i="1" dirty="0">
                <a:latin typeface="Times New Roman" charset="0"/>
              </a:rPr>
              <a:t>It varies: sometimes I'm genuinely happy for them (both), sometimes I have to force myself to be realistic so as to not feel jealous. Sometimes I'm openly jealous and sometimes I feel indifferent.</a:t>
            </a:r>
          </a:p>
        </p:txBody>
      </p:sp>
      <p:sp>
        <p:nvSpPr>
          <p:cNvPr id="44035" name="Text Box 3"/>
          <p:cNvSpPr txBox="1">
            <a:spLocks noChangeArrowheads="1"/>
          </p:cNvSpPr>
          <p:nvPr/>
        </p:nvSpPr>
        <p:spPr bwMode="auto">
          <a:xfrm>
            <a:off x="1066800" y="838200"/>
            <a:ext cx="6971780" cy="769441"/>
          </a:xfrm>
          <a:prstGeom prst="rect">
            <a:avLst/>
          </a:prstGeom>
          <a:noFill/>
          <a:ln w="9525">
            <a:noFill/>
            <a:miter lim="800000"/>
            <a:headEnd/>
            <a:tailEnd/>
          </a:ln>
        </p:spPr>
        <p:txBody>
          <a:bodyPr wrap="none">
            <a:spAutoFit/>
          </a:bodyPr>
          <a:lstStyle/>
          <a:p>
            <a:r>
              <a:rPr lang="en-US" sz="4400" b="1" i="0" dirty="0">
                <a:solidFill>
                  <a:schemeClr val="tx2"/>
                </a:solidFill>
                <a:latin typeface="Lucida Sans" pitchFamily="34" charset="0"/>
              </a:rPr>
              <a:t>Compersion Comments</a:t>
            </a:r>
          </a:p>
        </p:txBody>
      </p:sp>
      <p:sp>
        <p:nvSpPr>
          <p:cNvPr id="44036" name="Text Box 4"/>
          <p:cNvSpPr txBox="1">
            <a:spLocks noChangeArrowheads="1"/>
          </p:cNvSpPr>
          <p:nvPr/>
        </p:nvSpPr>
        <p:spPr bwMode="auto">
          <a:xfrm>
            <a:off x="1219200" y="3733800"/>
            <a:ext cx="7102475" cy="1569660"/>
          </a:xfrm>
          <a:prstGeom prst="rect">
            <a:avLst/>
          </a:prstGeom>
          <a:noFill/>
          <a:ln w="9525">
            <a:noFill/>
            <a:miter lim="800000"/>
            <a:headEnd/>
            <a:tailEnd/>
          </a:ln>
        </p:spPr>
        <p:txBody>
          <a:bodyPr>
            <a:spAutoFit/>
          </a:bodyPr>
          <a:lstStyle/>
          <a:p>
            <a:r>
              <a:rPr lang="en-US" sz="2400" b="0" i="1" dirty="0">
                <a:latin typeface="Times New Roman" charset="0"/>
              </a:rPr>
              <a:t>It depends on whether I've met and liked the other person. My boyfriend tends to chose poorly for himself, so I'm suspicious until I meet this new person. My husband has no other partners.</a:t>
            </a:r>
          </a:p>
        </p:txBody>
      </p:sp>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r>
              <a:rPr lang="en-US" i="1" dirty="0" smtClean="0"/>
              <a:t>It's complicated. :-) I am happy that my partner had a great time. But that doesn't mean that hearing all of the details is particularly easy.</a:t>
            </a:r>
          </a:p>
          <a:p>
            <a:endParaRPr lang="en-US" i="1" dirty="0" smtClean="0"/>
          </a:p>
          <a:p>
            <a:r>
              <a:rPr lang="en-US" i="1" dirty="0" smtClean="0"/>
              <a:t>Sometimes I do and sometimes I don't. Usually depends on where I am with my own insecurities.</a:t>
            </a:r>
          </a:p>
        </p:txBody>
      </p:sp>
      <p:sp>
        <p:nvSpPr>
          <p:cNvPr id="37890" name="Rectangle 2"/>
          <p:cNvSpPr>
            <a:spLocks noGrp="1" noChangeArrowheads="1"/>
          </p:cNvSpPr>
          <p:nvPr>
            <p:ph type="title"/>
          </p:nvPr>
        </p:nvSpPr>
        <p:spPr>
          <a:xfrm>
            <a:off x="1295400" y="990600"/>
            <a:ext cx="6781800" cy="704088"/>
          </a:xfrm>
        </p:spPr>
        <p:txBody>
          <a:bodyPr>
            <a:noAutofit/>
          </a:bodyPr>
          <a:lstStyle/>
          <a:p>
            <a:pPr fontAlgn="auto">
              <a:spcAft>
                <a:spcPts val="0"/>
              </a:spcAft>
              <a:defRPr/>
            </a:pPr>
            <a:r>
              <a:rPr lang="en-US" sz="4400" b="1" dirty="0" smtClean="0">
                <a:latin typeface="Lucida Sans" pitchFamily="34" charset="0"/>
              </a:rPr>
              <a:t>More on Compersion…</a:t>
            </a:r>
          </a:p>
        </p:txBody>
      </p:sp>
    </p:spTree>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0"/>
            <a:ext cx="3962400" cy="1143000"/>
          </a:xfrm>
        </p:spPr>
        <p:txBody>
          <a:bodyPr/>
          <a:lstStyle/>
          <a:p>
            <a:pPr algn="ctr"/>
            <a:r>
              <a:rPr lang="en-US" b="1" dirty="0" smtClean="0">
                <a:latin typeface="Lucida Sans" pitchFamily="34" charset="0"/>
              </a:rPr>
              <a:t>Polyarmory</a:t>
            </a:r>
            <a:endParaRPr lang="en-US" b="1" dirty="0">
              <a:latin typeface="Lucida Sans" pitchFamily="34" charset="0"/>
            </a:endParaRPr>
          </a:p>
        </p:txBody>
      </p:sp>
      <p:sp>
        <p:nvSpPr>
          <p:cNvPr id="3" name="Content Placeholder 2"/>
          <p:cNvSpPr>
            <a:spLocks noGrp="1"/>
          </p:cNvSpPr>
          <p:nvPr>
            <p:ph idx="1"/>
          </p:nvPr>
        </p:nvSpPr>
        <p:spPr/>
        <p:txBody>
          <a:bodyPr/>
          <a:lstStyle/>
          <a:p>
            <a:r>
              <a:rPr lang="en-US" dirty="0" smtClean="0"/>
              <a:t>Agreements to ensure one’s own status and security in a relationship</a:t>
            </a:r>
          </a:p>
          <a:p>
            <a:pPr lvl="1"/>
            <a:r>
              <a:rPr lang="en-US" dirty="0" smtClean="0"/>
              <a:t>Partner Approval (e.g. someone who does not have a monogamy agenda)</a:t>
            </a:r>
          </a:p>
          <a:p>
            <a:pPr lvl="1"/>
            <a:r>
              <a:rPr lang="en-US" dirty="0" smtClean="0"/>
              <a:t>Scheduled Visits (e.g. no secret rendezvous)</a:t>
            </a:r>
          </a:p>
          <a:p>
            <a:pPr lvl="1"/>
            <a:r>
              <a:rPr lang="en-US" dirty="0" smtClean="0"/>
              <a:t>Approved Activities (e.g. safe sex)</a:t>
            </a:r>
          </a:p>
          <a:p>
            <a:pPr lvl="1"/>
            <a:r>
              <a:rPr lang="en-US" dirty="0" smtClean="0"/>
              <a:t>No Surprises</a:t>
            </a:r>
          </a:p>
          <a:p>
            <a:pPr lvl="1"/>
            <a:endParaRPr lang="en-US" dirty="0" smtClean="0"/>
          </a:p>
          <a:p>
            <a:pPr lvl="1"/>
            <a:endParaRPr lang="en-US" dirty="0"/>
          </a:p>
        </p:txBody>
      </p:sp>
    </p:spTree>
  </p:cSld>
  <p:clrMapOvr>
    <a:masterClrMapping/>
  </p:clrMapOvr>
  <p:transition spd="med">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454</TotalTime>
  <Words>1184</Words>
  <Application>Microsoft Office PowerPoint</Application>
  <PresentationFormat>On-screen Show (4:3)</PresentationFormat>
  <Paragraphs>215</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Flow</vt:lpstr>
      <vt:lpstr>Chart</vt:lpstr>
      <vt:lpstr>Worksheet</vt:lpstr>
      <vt:lpstr>Polyamory and Identity</vt:lpstr>
      <vt:lpstr>Poly Identities</vt:lpstr>
      <vt:lpstr>Slide 3</vt:lpstr>
      <vt:lpstr>Slide 4</vt:lpstr>
      <vt:lpstr>Poly Cultural Conventions</vt:lpstr>
      <vt:lpstr>The Hallmark of Polyamory </vt:lpstr>
      <vt:lpstr>Slide 7</vt:lpstr>
      <vt:lpstr>More on Compersion…</vt:lpstr>
      <vt:lpstr>Polyarmory</vt:lpstr>
      <vt:lpstr>The Real Poly Lessons </vt:lpstr>
      <vt:lpstr>Jealousy and Polygyny (African Research)</vt:lpstr>
      <vt:lpstr>Favoritism</vt:lpstr>
      <vt:lpstr>Favoritism is Irrelevant When Resources are Shared Equally</vt:lpstr>
      <vt:lpstr>Residence Patterns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Cheating Survey</vt:lpstr>
      <vt:lpstr>Cheating Survey Participants</vt:lpstr>
      <vt:lpstr>Slide 30</vt:lpstr>
      <vt:lpstr>Slide 31</vt:lpstr>
      <vt:lpstr>Slide 32</vt:lpstr>
      <vt:lpstr>Slide 33</vt:lpstr>
      <vt:lpstr>Slide 34</vt:lpstr>
      <vt:lpstr>Slide 35</vt:lpstr>
      <vt:lpstr>Slide 36</vt:lpstr>
      <vt:lpstr>Slide 37</vt:lpstr>
      <vt:lpstr>Slide 38</vt:lpstr>
      <vt:lpstr>Slide 39</vt:lpstr>
      <vt:lpstr>Slide 40</vt:lpstr>
      <vt:lpstr>Poly Identity vs. Poly Behavior</vt:lpstr>
      <vt:lpstr>Slide 42</vt:lpstr>
      <vt:lpstr>How Being in a  Poly Relationship Feels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Polyamory and Identity</dc:title>
  <dc:creator>Leanna</dc:creator>
  <cp:lastModifiedBy>Leanna</cp:lastModifiedBy>
  <cp:revision>49</cp:revision>
  <dcterms:created xsi:type="dcterms:W3CDTF">2010-02-09T23:03:15Z</dcterms:created>
  <dcterms:modified xsi:type="dcterms:W3CDTF">2010-02-20T17:33:56Z</dcterms:modified>
</cp:coreProperties>
</file>